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78"/>
  </p:notesMasterIdLst>
  <p:handoutMasterIdLst>
    <p:handoutMasterId r:id="rId79"/>
  </p:handoutMasterIdLst>
  <p:sldIdLst>
    <p:sldId id="354" r:id="rId6"/>
    <p:sldId id="409" r:id="rId7"/>
    <p:sldId id="410" r:id="rId8"/>
    <p:sldId id="411" r:id="rId9"/>
    <p:sldId id="412" r:id="rId10"/>
    <p:sldId id="413" r:id="rId11"/>
    <p:sldId id="414" r:id="rId12"/>
    <p:sldId id="415" r:id="rId13"/>
    <p:sldId id="304" r:id="rId14"/>
    <p:sldId id="260" r:id="rId15"/>
    <p:sldId id="258" r:id="rId16"/>
    <p:sldId id="262" r:id="rId17"/>
    <p:sldId id="375" r:id="rId18"/>
    <p:sldId id="371" r:id="rId19"/>
    <p:sldId id="402" r:id="rId20"/>
    <p:sldId id="257" r:id="rId21"/>
    <p:sldId id="366" r:id="rId22"/>
    <p:sldId id="264" r:id="rId23"/>
    <p:sldId id="289" r:id="rId24"/>
    <p:sldId id="295" r:id="rId25"/>
    <p:sldId id="292" r:id="rId26"/>
    <p:sldId id="367" r:id="rId27"/>
    <p:sldId id="368" r:id="rId28"/>
    <p:sldId id="294" r:id="rId29"/>
    <p:sldId id="293" r:id="rId30"/>
    <p:sldId id="259" r:id="rId31"/>
    <p:sldId id="296" r:id="rId32"/>
    <p:sldId id="297" r:id="rId33"/>
    <p:sldId id="298" r:id="rId34"/>
    <p:sldId id="299" r:id="rId35"/>
    <p:sldId id="373" r:id="rId36"/>
    <p:sldId id="369" r:id="rId37"/>
    <p:sldId id="301" r:id="rId38"/>
    <p:sldId id="300" r:id="rId39"/>
    <p:sldId id="284" r:id="rId40"/>
    <p:sldId id="285" r:id="rId41"/>
    <p:sldId id="376" r:id="rId42"/>
    <p:sldId id="287" r:id="rId43"/>
    <p:sldId id="374" r:id="rId44"/>
    <p:sldId id="319" r:id="rId45"/>
    <p:sldId id="403" r:id="rId46"/>
    <p:sldId id="404" r:id="rId47"/>
    <p:sldId id="405" r:id="rId48"/>
    <p:sldId id="406" r:id="rId49"/>
    <p:sldId id="407" r:id="rId50"/>
    <p:sldId id="408" r:id="rId51"/>
    <p:sldId id="322" r:id="rId52"/>
    <p:sldId id="378" r:id="rId53"/>
    <p:sldId id="379" r:id="rId54"/>
    <p:sldId id="377" r:id="rId55"/>
    <p:sldId id="323" r:id="rId56"/>
    <p:sldId id="380" r:id="rId57"/>
    <p:sldId id="381" r:id="rId58"/>
    <p:sldId id="328" r:id="rId59"/>
    <p:sldId id="365" r:id="rId60"/>
    <p:sldId id="329" r:id="rId61"/>
    <p:sldId id="382" r:id="rId62"/>
    <p:sldId id="330" r:id="rId63"/>
    <p:sldId id="417" r:id="rId64"/>
    <p:sldId id="416" r:id="rId65"/>
    <p:sldId id="266" r:id="rId66"/>
    <p:sldId id="356" r:id="rId67"/>
    <p:sldId id="357" r:id="rId68"/>
    <p:sldId id="355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5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9" autoAdjust="0"/>
    <p:restoredTop sz="84921" autoAdjust="0"/>
  </p:normalViewPr>
  <p:slideViewPr>
    <p:cSldViewPr snapToGrid="0" snapToObjects="1">
      <p:cViewPr varScale="1">
        <p:scale>
          <a:sx n="87" d="100"/>
          <a:sy n="87" d="100"/>
        </p:scale>
        <p:origin x="118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3A64EC-61F1-4521-801C-58A863969DBF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hu-HU"/>
        </a:p>
      </dgm:t>
    </dgm:pt>
    <dgm:pt modelId="{6F2BC63A-CDB7-4FD7-B1C7-9DAAEF2D2FBF}">
      <dgm:prSet phldrT="[Szöveg]" custT="1"/>
      <dgm:spPr/>
      <dgm:t>
        <a:bodyPr/>
        <a:lstStyle/>
        <a:p>
          <a:r>
            <a:rPr lang="hu-HU" sz="1200" dirty="0"/>
            <a:t>Adatok beszerzése (</a:t>
          </a:r>
          <a:r>
            <a:rPr lang="hu-HU" sz="1200" dirty="0" err="1"/>
            <a:t>IoT</a:t>
          </a:r>
          <a:r>
            <a:rPr lang="hu-HU" sz="1200" dirty="0"/>
            <a:t>, adatbázis, </a:t>
          </a:r>
          <a:r>
            <a:rPr lang="hu-HU" sz="1200" dirty="0" err="1"/>
            <a:t>stb</a:t>
          </a:r>
          <a:r>
            <a:rPr lang="hu-HU" sz="1200" dirty="0"/>
            <a:t>)</a:t>
          </a:r>
        </a:p>
      </dgm:t>
    </dgm:pt>
    <dgm:pt modelId="{CA0177F5-D6B0-4ED5-B80F-463C818E8146}" type="parTrans" cxnId="{BFC0A2C3-4DB3-4CFA-9DE1-701A7A14D07B}">
      <dgm:prSet/>
      <dgm:spPr/>
      <dgm:t>
        <a:bodyPr/>
        <a:lstStyle/>
        <a:p>
          <a:endParaRPr lang="hu-HU" sz="2000"/>
        </a:p>
      </dgm:t>
    </dgm:pt>
    <dgm:pt modelId="{9FB75851-1207-4D9F-971D-BA091A838F02}" type="sibTrans" cxnId="{BFC0A2C3-4DB3-4CFA-9DE1-701A7A14D07B}">
      <dgm:prSet/>
      <dgm:spPr/>
      <dgm:t>
        <a:bodyPr/>
        <a:lstStyle/>
        <a:p>
          <a:endParaRPr lang="hu-HU" sz="2000"/>
        </a:p>
      </dgm:t>
    </dgm:pt>
    <dgm:pt modelId="{F37A0F51-8834-4672-A718-6F543B817120}">
      <dgm:prSet phldrT="[Szöveg]" custT="1"/>
      <dgm:spPr/>
      <dgm:t>
        <a:bodyPr/>
        <a:lstStyle/>
        <a:p>
          <a:r>
            <a:rPr lang="hu-HU" sz="1200" dirty="0"/>
            <a:t>Leírók kiválasztása (</a:t>
          </a:r>
          <a:r>
            <a:rPr lang="hu-HU" sz="1200" dirty="0" err="1"/>
            <a:t>feature</a:t>
          </a:r>
          <a:r>
            <a:rPr lang="hu-HU" sz="1200" dirty="0"/>
            <a:t> </a:t>
          </a:r>
          <a:r>
            <a:rPr lang="hu-HU" sz="1200" dirty="0" err="1"/>
            <a:t>selection</a:t>
          </a:r>
          <a:r>
            <a:rPr lang="hu-HU" sz="1200" dirty="0"/>
            <a:t>)</a:t>
          </a:r>
        </a:p>
      </dgm:t>
    </dgm:pt>
    <dgm:pt modelId="{4FFF2245-44F3-4D12-96A0-6BF2DC9596BC}" type="parTrans" cxnId="{B775E579-EEE9-4687-8C3B-8950B914FBE8}">
      <dgm:prSet/>
      <dgm:spPr/>
      <dgm:t>
        <a:bodyPr/>
        <a:lstStyle/>
        <a:p>
          <a:endParaRPr lang="hu-HU" sz="2000"/>
        </a:p>
      </dgm:t>
    </dgm:pt>
    <dgm:pt modelId="{7121F317-3CB0-406E-9920-88AE80809A73}" type="sibTrans" cxnId="{B775E579-EEE9-4687-8C3B-8950B914FBE8}">
      <dgm:prSet/>
      <dgm:spPr/>
      <dgm:t>
        <a:bodyPr/>
        <a:lstStyle/>
        <a:p>
          <a:endParaRPr lang="hu-HU" sz="2000"/>
        </a:p>
      </dgm:t>
    </dgm:pt>
    <dgm:pt modelId="{1A86C226-1DCD-4EF2-93DB-1E3007476ECA}">
      <dgm:prSet phldrT="[Szöveg]" custT="1"/>
      <dgm:spPr/>
      <dgm:t>
        <a:bodyPr/>
        <a:lstStyle/>
        <a:p>
          <a:r>
            <a:rPr lang="hu-HU" sz="1200" dirty="0"/>
            <a:t>Algoritmus kiválasztása</a:t>
          </a:r>
        </a:p>
      </dgm:t>
    </dgm:pt>
    <dgm:pt modelId="{B265F2F8-24B4-46B7-ADFD-29894E67AF3F}" type="parTrans" cxnId="{5BC6701C-B5F3-4044-A35F-2236816A65E4}">
      <dgm:prSet/>
      <dgm:spPr/>
      <dgm:t>
        <a:bodyPr/>
        <a:lstStyle/>
        <a:p>
          <a:endParaRPr lang="hu-HU" sz="2000"/>
        </a:p>
      </dgm:t>
    </dgm:pt>
    <dgm:pt modelId="{EA70D745-1D30-49AC-B3C6-98A50161160D}" type="sibTrans" cxnId="{5BC6701C-B5F3-4044-A35F-2236816A65E4}">
      <dgm:prSet/>
      <dgm:spPr/>
      <dgm:t>
        <a:bodyPr/>
        <a:lstStyle/>
        <a:p>
          <a:endParaRPr lang="hu-HU" sz="2000"/>
        </a:p>
      </dgm:t>
    </dgm:pt>
    <dgm:pt modelId="{775C162A-A6A7-46EE-86E3-BC868650E25F}">
      <dgm:prSet phldrT="[Szöveg]" custT="1"/>
      <dgm:spPr/>
      <dgm:t>
        <a:bodyPr/>
        <a:lstStyle/>
        <a:p>
          <a:r>
            <a:rPr lang="hu-HU" sz="1200" dirty="0"/>
            <a:t>Adatok előfeldolgozása: átalakítás, adattisztítás</a:t>
          </a:r>
        </a:p>
      </dgm:t>
    </dgm:pt>
    <dgm:pt modelId="{BA99989B-A07C-4752-928C-81BBC7EC3823}" type="parTrans" cxnId="{0A213A7A-5F8C-4E21-B41D-1A44D74D35BA}">
      <dgm:prSet/>
      <dgm:spPr/>
      <dgm:t>
        <a:bodyPr/>
        <a:lstStyle/>
        <a:p>
          <a:endParaRPr lang="hu-HU" sz="2000"/>
        </a:p>
      </dgm:t>
    </dgm:pt>
    <dgm:pt modelId="{91F77E17-DAEB-49EA-BBC6-FA6095A382FB}" type="sibTrans" cxnId="{0A213A7A-5F8C-4E21-B41D-1A44D74D35BA}">
      <dgm:prSet/>
      <dgm:spPr/>
      <dgm:t>
        <a:bodyPr/>
        <a:lstStyle/>
        <a:p>
          <a:endParaRPr lang="hu-HU" sz="2000"/>
        </a:p>
      </dgm:t>
    </dgm:pt>
    <dgm:pt modelId="{AD23262E-1F0F-44BD-A1E3-2AE331FBF974}">
      <dgm:prSet phldrT="[Szöveg]" custT="1"/>
      <dgm:spPr/>
      <dgm:t>
        <a:bodyPr/>
        <a:lstStyle/>
        <a:p>
          <a:r>
            <a:rPr lang="hu-HU" sz="1200" dirty="0"/>
            <a:t>Gépi tanulás modell építése</a:t>
          </a:r>
        </a:p>
      </dgm:t>
    </dgm:pt>
    <dgm:pt modelId="{D6556BE5-B21E-42F8-8A27-5B7921A3B1FC}" type="parTrans" cxnId="{ECB7982C-398A-4CD2-843B-C11114D06D13}">
      <dgm:prSet/>
      <dgm:spPr/>
      <dgm:t>
        <a:bodyPr/>
        <a:lstStyle/>
        <a:p>
          <a:endParaRPr lang="hu-HU" sz="2000"/>
        </a:p>
      </dgm:t>
    </dgm:pt>
    <dgm:pt modelId="{35F6991A-28E6-4BC0-AF80-F12D5C8A8441}" type="sibTrans" cxnId="{ECB7982C-398A-4CD2-843B-C11114D06D13}">
      <dgm:prSet/>
      <dgm:spPr/>
      <dgm:t>
        <a:bodyPr/>
        <a:lstStyle/>
        <a:p>
          <a:endParaRPr lang="hu-HU" sz="2000"/>
        </a:p>
      </dgm:t>
    </dgm:pt>
    <dgm:pt modelId="{41570100-DF89-439C-94E8-AB29AD2F4BE6}">
      <dgm:prSet phldrT="[Szöveg]" custT="1"/>
      <dgm:spPr/>
      <dgm:t>
        <a:bodyPr/>
        <a:lstStyle/>
        <a:p>
          <a:r>
            <a:rPr lang="hu-HU" sz="1200" dirty="0"/>
            <a:t>Modell futtatása: </a:t>
          </a:r>
          <a:r>
            <a:rPr lang="hu-HU" sz="1200" dirty="0" err="1"/>
            <a:t>predikció</a:t>
          </a:r>
          <a:endParaRPr lang="hu-HU" sz="1200" dirty="0"/>
        </a:p>
      </dgm:t>
    </dgm:pt>
    <dgm:pt modelId="{C1195740-6C4E-40C1-8F8B-EC9AE8CF6814}" type="parTrans" cxnId="{19423C6E-DCA3-4E2D-8FD9-B1FB47FA1844}">
      <dgm:prSet/>
      <dgm:spPr/>
      <dgm:t>
        <a:bodyPr/>
        <a:lstStyle/>
        <a:p>
          <a:endParaRPr lang="hu-HU" sz="2000"/>
        </a:p>
      </dgm:t>
    </dgm:pt>
    <dgm:pt modelId="{99EC96BA-51F5-46BB-892E-6BF9F8815BEF}" type="sibTrans" cxnId="{19423C6E-DCA3-4E2D-8FD9-B1FB47FA1844}">
      <dgm:prSet/>
      <dgm:spPr/>
      <dgm:t>
        <a:bodyPr/>
        <a:lstStyle/>
        <a:p>
          <a:endParaRPr lang="hu-HU" sz="2000"/>
        </a:p>
      </dgm:t>
    </dgm:pt>
    <dgm:pt modelId="{FCAEF870-2950-4C2A-8E95-7B75DA8C36A4}">
      <dgm:prSet phldrT="[Szöveg]" custT="1"/>
      <dgm:spPr/>
      <dgm:t>
        <a:bodyPr/>
        <a:lstStyle/>
        <a:p>
          <a:r>
            <a:rPr lang="hu-HU" sz="1200" dirty="0"/>
            <a:t>Eredmény értékelése</a:t>
          </a:r>
        </a:p>
      </dgm:t>
    </dgm:pt>
    <dgm:pt modelId="{FAE54792-DA15-4BFC-AA19-FC574CE05720}" type="parTrans" cxnId="{6A66D07A-C9F8-470D-BCD5-59C85690353B}">
      <dgm:prSet/>
      <dgm:spPr/>
      <dgm:t>
        <a:bodyPr/>
        <a:lstStyle/>
        <a:p>
          <a:endParaRPr lang="hu-HU" sz="2000"/>
        </a:p>
      </dgm:t>
    </dgm:pt>
    <dgm:pt modelId="{37190682-E5C8-4827-8832-B2F42FC90E74}" type="sibTrans" cxnId="{6A66D07A-C9F8-470D-BCD5-59C85690353B}">
      <dgm:prSet/>
      <dgm:spPr/>
      <dgm:t>
        <a:bodyPr/>
        <a:lstStyle/>
        <a:p>
          <a:endParaRPr lang="hu-HU" sz="2000"/>
        </a:p>
      </dgm:t>
    </dgm:pt>
    <dgm:pt modelId="{45FD9A11-05A7-44F8-BFFE-F7218A4C5B10}">
      <dgm:prSet phldrT="[Szöveg]" custT="1"/>
      <dgm:spPr/>
      <dgm:t>
        <a:bodyPr/>
        <a:lstStyle/>
        <a:p>
          <a:r>
            <a:rPr lang="hu-HU" sz="1200" dirty="0" err="1"/>
            <a:t>Evaluate</a:t>
          </a:r>
          <a:endParaRPr lang="hu-HU" sz="1200" dirty="0"/>
        </a:p>
      </dgm:t>
    </dgm:pt>
    <dgm:pt modelId="{81844AAF-1A78-46E9-BF2B-52C01F5346DE}" type="parTrans" cxnId="{364B1635-5DA7-44C0-BB10-2FCF3A8B2AB3}">
      <dgm:prSet/>
      <dgm:spPr/>
      <dgm:t>
        <a:bodyPr/>
        <a:lstStyle/>
        <a:p>
          <a:endParaRPr lang="hu-HU" sz="2000"/>
        </a:p>
      </dgm:t>
    </dgm:pt>
    <dgm:pt modelId="{A6757A11-7D16-42CD-ABA1-D11FD9B2D792}" type="sibTrans" cxnId="{364B1635-5DA7-44C0-BB10-2FCF3A8B2AB3}">
      <dgm:prSet/>
      <dgm:spPr/>
      <dgm:t>
        <a:bodyPr/>
        <a:lstStyle/>
        <a:p>
          <a:endParaRPr lang="hu-HU" sz="2000"/>
        </a:p>
      </dgm:t>
    </dgm:pt>
    <dgm:pt modelId="{14F1E616-358E-4938-8D9C-A18A02004943}" type="pres">
      <dgm:prSet presAssocID="{363A64EC-61F1-4521-801C-58A863969DBF}" presName="Name0" presStyleCnt="0">
        <dgm:presLayoutVars>
          <dgm:dir/>
          <dgm:animLvl val="lvl"/>
          <dgm:resizeHandles val="exact"/>
        </dgm:presLayoutVars>
      </dgm:prSet>
      <dgm:spPr/>
    </dgm:pt>
    <dgm:pt modelId="{D228C8F3-3935-4326-AED2-92134465747F}" type="pres">
      <dgm:prSet presAssocID="{6F2BC63A-CDB7-4FD7-B1C7-9DAAEF2D2FB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10ACC58-FCDD-4902-A364-80AF4A53BD9D}" type="pres">
      <dgm:prSet presAssocID="{9FB75851-1207-4D9F-971D-BA091A838F02}" presName="parTxOnlySpace" presStyleCnt="0"/>
      <dgm:spPr/>
    </dgm:pt>
    <dgm:pt modelId="{8E349F91-F280-4A37-B88C-8D4EE9B4E0D4}" type="pres">
      <dgm:prSet presAssocID="{775C162A-A6A7-46EE-86E3-BC868650E25F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F279CFC3-5153-4512-9A18-0AF40F07BFFB}" type="pres">
      <dgm:prSet presAssocID="{91F77E17-DAEB-49EA-BBC6-FA6095A382FB}" presName="parTxOnlySpace" presStyleCnt="0"/>
      <dgm:spPr/>
    </dgm:pt>
    <dgm:pt modelId="{C7112F16-87DF-482D-B64C-F90EB98E4FB4}" type="pres">
      <dgm:prSet presAssocID="{F37A0F51-8834-4672-A718-6F543B817120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384382-29F5-43CF-A2C2-298A724D0D65}" type="pres">
      <dgm:prSet presAssocID="{7121F317-3CB0-406E-9920-88AE80809A73}" presName="parTxOnlySpace" presStyleCnt="0"/>
      <dgm:spPr/>
    </dgm:pt>
    <dgm:pt modelId="{1F18B522-0903-4E7E-BDD5-62FFEEEBD7B6}" type="pres">
      <dgm:prSet presAssocID="{1A86C226-1DCD-4EF2-93DB-1E3007476EC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7DF0B93C-3B5D-4529-A724-DE8D3F14EEF6}" type="pres">
      <dgm:prSet presAssocID="{EA70D745-1D30-49AC-B3C6-98A50161160D}" presName="parTxOnlySpace" presStyleCnt="0"/>
      <dgm:spPr/>
    </dgm:pt>
    <dgm:pt modelId="{594588D6-1AEA-4F68-86FA-D0675C35CAF6}" type="pres">
      <dgm:prSet presAssocID="{AD23262E-1F0F-44BD-A1E3-2AE331FBF97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EF39548D-15DB-4F1D-BE7D-5405BA311D95}" type="pres">
      <dgm:prSet presAssocID="{35F6991A-28E6-4BC0-AF80-F12D5C8A8441}" presName="parTxOnlySpace" presStyleCnt="0"/>
      <dgm:spPr/>
    </dgm:pt>
    <dgm:pt modelId="{DB4E72B8-1BA7-428F-A2A4-64462886D9A3}" type="pres">
      <dgm:prSet presAssocID="{41570100-DF89-439C-94E8-AB29AD2F4BE6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C6241D42-4764-4E8E-AAD9-08EA3E776981}" type="pres">
      <dgm:prSet presAssocID="{99EC96BA-51F5-46BB-892E-6BF9F8815BEF}" presName="parTxOnlySpace" presStyleCnt="0"/>
      <dgm:spPr/>
    </dgm:pt>
    <dgm:pt modelId="{8980AD09-F1D9-4E5C-BBFB-13553EBC4177}" type="pres">
      <dgm:prSet presAssocID="{FCAEF870-2950-4C2A-8E95-7B75DA8C36A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9386FEE-A110-41CB-886D-7E2C1CC3846E}" type="pres">
      <dgm:prSet presAssocID="{37190682-E5C8-4827-8832-B2F42FC90E74}" presName="parTxOnlySpace" presStyleCnt="0"/>
      <dgm:spPr/>
    </dgm:pt>
    <dgm:pt modelId="{D26B9069-3B79-4B2D-970D-D06A824C443D}" type="pres">
      <dgm:prSet presAssocID="{45FD9A11-05A7-44F8-BFFE-F7218A4C5B10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BC6701C-B5F3-4044-A35F-2236816A65E4}" srcId="{363A64EC-61F1-4521-801C-58A863969DBF}" destId="{1A86C226-1DCD-4EF2-93DB-1E3007476ECA}" srcOrd="3" destOrd="0" parTransId="{B265F2F8-24B4-46B7-ADFD-29894E67AF3F}" sibTransId="{EA70D745-1D30-49AC-B3C6-98A50161160D}"/>
    <dgm:cxn modelId="{ECB7982C-398A-4CD2-843B-C11114D06D13}" srcId="{363A64EC-61F1-4521-801C-58A863969DBF}" destId="{AD23262E-1F0F-44BD-A1E3-2AE331FBF974}" srcOrd="4" destOrd="0" parTransId="{D6556BE5-B21E-42F8-8A27-5B7921A3B1FC}" sibTransId="{35F6991A-28E6-4BC0-AF80-F12D5C8A8441}"/>
    <dgm:cxn modelId="{DAA7CA2C-A74F-4B85-B6D9-30CFC7FB7DF6}" type="presOf" srcId="{775C162A-A6A7-46EE-86E3-BC868650E25F}" destId="{8E349F91-F280-4A37-B88C-8D4EE9B4E0D4}" srcOrd="0" destOrd="0" presId="urn:microsoft.com/office/officeart/2005/8/layout/chevron1"/>
    <dgm:cxn modelId="{E3A1E32F-2B83-408E-B875-079D628F638C}" type="presOf" srcId="{F37A0F51-8834-4672-A718-6F543B817120}" destId="{C7112F16-87DF-482D-B64C-F90EB98E4FB4}" srcOrd="0" destOrd="0" presId="urn:microsoft.com/office/officeart/2005/8/layout/chevron1"/>
    <dgm:cxn modelId="{234E8D31-8367-4E8E-B286-2DA51FD7D0FD}" type="presOf" srcId="{45FD9A11-05A7-44F8-BFFE-F7218A4C5B10}" destId="{D26B9069-3B79-4B2D-970D-D06A824C443D}" srcOrd="0" destOrd="0" presId="urn:microsoft.com/office/officeart/2005/8/layout/chevron1"/>
    <dgm:cxn modelId="{364B1635-5DA7-44C0-BB10-2FCF3A8B2AB3}" srcId="{363A64EC-61F1-4521-801C-58A863969DBF}" destId="{45FD9A11-05A7-44F8-BFFE-F7218A4C5B10}" srcOrd="7" destOrd="0" parTransId="{81844AAF-1A78-46E9-BF2B-52C01F5346DE}" sibTransId="{A6757A11-7D16-42CD-ABA1-D11FD9B2D792}"/>
    <dgm:cxn modelId="{5117E237-F781-43C7-B5CB-E83D1CAE7C37}" type="presOf" srcId="{AD23262E-1F0F-44BD-A1E3-2AE331FBF974}" destId="{594588D6-1AEA-4F68-86FA-D0675C35CAF6}" srcOrd="0" destOrd="0" presId="urn:microsoft.com/office/officeart/2005/8/layout/chevron1"/>
    <dgm:cxn modelId="{84952344-F80C-424C-A323-6806294F2579}" type="presOf" srcId="{1A86C226-1DCD-4EF2-93DB-1E3007476ECA}" destId="{1F18B522-0903-4E7E-BDD5-62FFEEEBD7B6}" srcOrd="0" destOrd="0" presId="urn:microsoft.com/office/officeart/2005/8/layout/chevron1"/>
    <dgm:cxn modelId="{19423C6E-DCA3-4E2D-8FD9-B1FB47FA1844}" srcId="{363A64EC-61F1-4521-801C-58A863969DBF}" destId="{41570100-DF89-439C-94E8-AB29AD2F4BE6}" srcOrd="5" destOrd="0" parTransId="{C1195740-6C4E-40C1-8F8B-EC9AE8CF6814}" sibTransId="{99EC96BA-51F5-46BB-892E-6BF9F8815BEF}"/>
    <dgm:cxn modelId="{B775E579-EEE9-4687-8C3B-8950B914FBE8}" srcId="{363A64EC-61F1-4521-801C-58A863969DBF}" destId="{F37A0F51-8834-4672-A718-6F543B817120}" srcOrd="2" destOrd="0" parTransId="{4FFF2245-44F3-4D12-96A0-6BF2DC9596BC}" sibTransId="{7121F317-3CB0-406E-9920-88AE80809A73}"/>
    <dgm:cxn modelId="{0A213A7A-5F8C-4E21-B41D-1A44D74D35BA}" srcId="{363A64EC-61F1-4521-801C-58A863969DBF}" destId="{775C162A-A6A7-46EE-86E3-BC868650E25F}" srcOrd="1" destOrd="0" parTransId="{BA99989B-A07C-4752-928C-81BBC7EC3823}" sibTransId="{91F77E17-DAEB-49EA-BBC6-FA6095A382FB}"/>
    <dgm:cxn modelId="{6A66D07A-C9F8-470D-BCD5-59C85690353B}" srcId="{363A64EC-61F1-4521-801C-58A863969DBF}" destId="{FCAEF870-2950-4C2A-8E95-7B75DA8C36A4}" srcOrd="6" destOrd="0" parTransId="{FAE54792-DA15-4BFC-AA19-FC574CE05720}" sibTransId="{37190682-E5C8-4827-8832-B2F42FC90E74}"/>
    <dgm:cxn modelId="{7EDB927C-6474-4D67-9D75-B1392F607370}" type="presOf" srcId="{41570100-DF89-439C-94E8-AB29AD2F4BE6}" destId="{DB4E72B8-1BA7-428F-A2A4-64462886D9A3}" srcOrd="0" destOrd="0" presId="urn:microsoft.com/office/officeart/2005/8/layout/chevron1"/>
    <dgm:cxn modelId="{CFE74085-4202-4D57-ABAC-3ADBCD37B714}" type="presOf" srcId="{363A64EC-61F1-4521-801C-58A863969DBF}" destId="{14F1E616-358E-4938-8D9C-A18A02004943}" srcOrd="0" destOrd="0" presId="urn:microsoft.com/office/officeart/2005/8/layout/chevron1"/>
    <dgm:cxn modelId="{E0910D8A-3C2C-4B6C-B9F7-C8E0CDCD882C}" type="presOf" srcId="{FCAEF870-2950-4C2A-8E95-7B75DA8C36A4}" destId="{8980AD09-F1D9-4E5C-BBFB-13553EBC4177}" srcOrd="0" destOrd="0" presId="urn:microsoft.com/office/officeart/2005/8/layout/chevron1"/>
    <dgm:cxn modelId="{8A1FB08E-8ED6-4972-B6F2-2FD3E0945B14}" type="presOf" srcId="{6F2BC63A-CDB7-4FD7-B1C7-9DAAEF2D2FBF}" destId="{D228C8F3-3935-4326-AED2-92134465747F}" srcOrd="0" destOrd="0" presId="urn:microsoft.com/office/officeart/2005/8/layout/chevron1"/>
    <dgm:cxn modelId="{BFC0A2C3-4DB3-4CFA-9DE1-701A7A14D07B}" srcId="{363A64EC-61F1-4521-801C-58A863969DBF}" destId="{6F2BC63A-CDB7-4FD7-B1C7-9DAAEF2D2FBF}" srcOrd="0" destOrd="0" parTransId="{CA0177F5-D6B0-4ED5-B80F-463C818E8146}" sibTransId="{9FB75851-1207-4D9F-971D-BA091A838F02}"/>
    <dgm:cxn modelId="{5034B635-2A76-4DDB-93CF-41C1041C50E0}" type="presParOf" srcId="{14F1E616-358E-4938-8D9C-A18A02004943}" destId="{D228C8F3-3935-4326-AED2-92134465747F}" srcOrd="0" destOrd="0" presId="urn:microsoft.com/office/officeart/2005/8/layout/chevron1"/>
    <dgm:cxn modelId="{14BD3231-9DA2-42B9-9936-580DD2909621}" type="presParOf" srcId="{14F1E616-358E-4938-8D9C-A18A02004943}" destId="{910ACC58-FCDD-4902-A364-80AF4A53BD9D}" srcOrd="1" destOrd="0" presId="urn:microsoft.com/office/officeart/2005/8/layout/chevron1"/>
    <dgm:cxn modelId="{242C8607-6F2F-49AE-B6CC-CC5392B4FD2A}" type="presParOf" srcId="{14F1E616-358E-4938-8D9C-A18A02004943}" destId="{8E349F91-F280-4A37-B88C-8D4EE9B4E0D4}" srcOrd="2" destOrd="0" presId="urn:microsoft.com/office/officeart/2005/8/layout/chevron1"/>
    <dgm:cxn modelId="{F13B6E34-7523-46C6-A64D-3B3B9B85009C}" type="presParOf" srcId="{14F1E616-358E-4938-8D9C-A18A02004943}" destId="{F279CFC3-5153-4512-9A18-0AF40F07BFFB}" srcOrd="3" destOrd="0" presId="urn:microsoft.com/office/officeart/2005/8/layout/chevron1"/>
    <dgm:cxn modelId="{B3380EF7-514C-4C33-8D99-41B646EF937E}" type="presParOf" srcId="{14F1E616-358E-4938-8D9C-A18A02004943}" destId="{C7112F16-87DF-482D-B64C-F90EB98E4FB4}" srcOrd="4" destOrd="0" presId="urn:microsoft.com/office/officeart/2005/8/layout/chevron1"/>
    <dgm:cxn modelId="{ACE1B5B4-D405-41E4-AFA1-ED98D4D8093A}" type="presParOf" srcId="{14F1E616-358E-4938-8D9C-A18A02004943}" destId="{09384382-29F5-43CF-A2C2-298A724D0D65}" srcOrd="5" destOrd="0" presId="urn:microsoft.com/office/officeart/2005/8/layout/chevron1"/>
    <dgm:cxn modelId="{8ECC3373-2278-4D7F-9FDE-C2F5FD2C0C7C}" type="presParOf" srcId="{14F1E616-358E-4938-8D9C-A18A02004943}" destId="{1F18B522-0903-4E7E-BDD5-62FFEEEBD7B6}" srcOrd="6" destOrd="0" presId="urn:microsoft.com/office/officeart/2005/8/layout/chevron1"/>
    <dgm:cxn modelId="{2E084964-CF76-4C7F-AA2C-75FD10D0A659}" type="presParOf" srcId="{14F1E616-358E-4938-8D9C-A18A02004943}" destId="{7DF0B93C-3B5D-4529-A724-DE8D3F14EEF6}" srcOrd="7" destOrd="0" presId="urn:microsoft.com/office/officeart/2005/8/layout/chevron1"/>
    <dgm:cxn modelId="{414704DA-1A46-4ECB-AB5A-D871890DE862}" type="presParOf" srcId="{14F1E616-358E-4938-8D9C-A18A02004943}" destId="{594588D6-1AEA-4F68-86FA-D0675C35CAF6}" srcOrd="8" destOrd="0" presId="urn:microsoft.com/office/officeart/2005/8/layout/chevron1"/>
    <dgm:cxn modelId="{F9399606-4A9F-45D8-AD5A-5A7864DA5C5B}" type="presParOf" srcId="{14F1E616-358E-4938-8D9C-A18A02004943}" destId="{EF39548D-15DB-4F1D-BE7D-5405BA311D95}" srcOrd="9" destOrd="0" presId="urn:microsoft.com/office/officeart/2005/8/layout/chevron1"/>
    <dgm:cxn modelId="{5A02664D-7E1F-40BD-8C63-037DD3A1DD7E}" type="presParOf" srcId="{14F1E616-358E-4938-8D9C-A18A02004943}" destId="{DB4E72B8-1BA7-428F-A2A4-64462886D9A3}" srcOrd="10" destOrd="0" presId="urn:microsoft.com/office/officeart/2005/8/layout/chevron1"/>
    <dgm:cxn modelId="{0BB77B71-8949-439F-A505-80401C4C6D6C}" type="presParOf" srcId="{14F1E616-358E-4938-8D9C-A18A02004943}" destId="{C6241D42-4764-4E8E-AAD9-08EA3E776981}" srcOrd="11" destOrd="0" presId="urn:microsoft.com/office/officeart/2005/8/layout/chevron1"/>
    <dgm:cxn modelId="{E9AE1233-5119-420F-AD1F-200982485FC7}" type="presParOf" srcId="{14F1E616-358E-4938-8D9C-A18A02004943}" destId="{8980AD09-F1D9-4E5C-BBFB-13553EBC4177}" srcOrd="12" destOrd="0" presId="urn:microsoft.com/office/officeart/2005/8/layout/chevron1"/>
    <dgm:cxn modelId="{608D7038-FC2F-49B9-98E6-84C5BEEE7BAE}" type="presParOf" srcId="{14F1E616-358E-4938-8D9C-A18A02004943}" destId="{99386FEE-A110-41CB-886D-7E2C1CC3846E}" srcOrd="13" destOrd="0" presId="urn:microsoft.com/office/officeart/2005/8/layout/chevron1"/>
    <dgm:cxn modelId="{A06B8697-025D-40E8-B16B-DF44919D3850}" type="presParOf" srcId="{14F1E616-358E-4938-8D9C-A18A02004943}" destId="{D26B9069-3B79-4B2D-970D-D06A824C443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873EF-7195-4EF5-9649-7DE17FBCF9FD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4ED8DB23-05C0-4B82-88D0-66EEDAEFEDCE}">
      <dgm:prSet phldrT="[Szöveg]" custT="1"/>
      <dgm:spPr/>
      <dgm:t>
        <a:bodyPr/>
        <a:lstStyle/>
        <a:p>
          <a:r>
            <a:rPr lang="hu-HU" sz="1600" dirty="0"/>
            <a:t>Adatforrás</a:t>
          </a:r>
        </a:p>
      </dgm:t>
    </dgm:pt>
    <dgm:pt modelId="{80367A0F-E523-4603-B895-934A3D3082B0}" type="parTrans" cxnId="{50FD0866-56C8-4F25-B7CD-089A3ED470E2}">
      <dgm:prSet/>
      <dgm:spPr/>
      <dgm:t>
        <a:bodyPr/>
        <a:lstStyle/>
        <a:p>
          <a:endParaRPr lang="hu-HU"/>
        </a:p>
      </dgm:t>
    </dgm:pt>
    <dgm:pt modelId="{0189B315-05AA-497E-AF83-E76293757C8F}" type="sibTrans" cxnId="{50FD0866-56C8-4F25-B7CD-089A3ED470E2}">
      <dgm:prSet/>
      <dgm:spPr/>
      <dgm:t>
        <a:bodyPr/>
        <a:lstStyle/>
        <a:p>
          <a:endParaRPr lang="hu-HU"/>
        </a:p>
      </dgm:t>
    </dgm:pt>
    <dgm:pt modelId="{BE0EFE63-674C-4653-B314-BAB2F02BF42D}">
      <dgm:prSet phldrT="[Szöveg]" custT="1"/>
      <dgm:spPr/>
      <dgm:t>
        <a:bodyPr/>
        <a:lstStyle/>
        <a:p>
          <a:r>
            <a:rPr lang="hu-HU" sz="1400" dirty="0"/>
            <a:t>Médiaelemek: képek, videók, hangok</a:t>
          </a:r>
        </a:p>
      </dgm:t>
    </dgm:pt>
    <dgm:pt modelId="{71BF43D0-69E1-4D41-A5E8-272D712FE530}" type="parTrans" cxnId="{1FB75160-0599-4388-99E7-254EEAF5D6D4}">
      <dgm:prSet custT="1"/>
      <dgm:spPr/>
      <dgm:t>
        <a:bodyPr/>
        <a:lstStyle/>
        <a:p>
          <a:endParaRPr lang="hu-HU" sz="1100"/>
        </a:p>
      </dgm:t>
    </dgm:pt>
    <dgm:pt modelId="{91F082A9-591A-4A0E-B7C9-CDF65F7083D5}" type="sibTrans" cxnId="{1FB75160-0599-4388-99E7-254EEAF5D6D4}">
      <dgm:prSet/>
      <dgm:spPr/>
      <dgm:t>
        <a:bodyPr/>
        <a:lstStyle/>
        <a:p>
          <a:endParaRPr lang="hu-HU"/>
        </a:p>
      </dgm:t>
    </dgm:pt>
    <dgm:pt modelId="{38D42A23-8A63-4778-AF79-B6A0012DF292}">
      <dgm:prSet phldrT="[Szöveg]" custT="1"/>
      <dgm:spPr/>
      <dgm:t>
        <a:bodyPr/>
        <a:lstStyle/>
        <a:p>
          <a:r>
            <a:rPr lang="hu-HU" sz="1400" dirty="0"/>
            <a:t>Közösségi platformok, </a:t>
          </a:r>
          <a:r>
            <a:rPr lang="hu-HU" sz="1400" dirty="0" err="1"/>
            <a:t>crowdsourcing</a:t>
          </a:r>
          <a:endParaRPr lang="hu-HU" sz="1400" dirty="0"/>
        </a:p>
      </dgm:t>
    </dgm:pt>
    <dgm:pt modelId="{DEF9EEAC-9724-41ED-9527-C4878FCD8FF6}" type="parTrans" cxnId="{2D8EB528-D1F2-485B-937F-1CF486D0BF33}">
      <dgm:prSet custT="1"/>
      <dgm:spPr/>
      <dgm:t>
        <a:bodyPr/>
        <a:lstStyle/>
        <a:p>
          <a:endParaRPr lang="hu-HU" sz="1100"/>
        </a:p>
      </dgm:t>
    </dgm:pt>
    <dgm:pt modelId="{50F956E9-3783-42F0-AD97-F10F6ED5F323}" type="sibTrans" cxnId="{2D8EB528-D1F2-485B-937F-1CF486D0BF33}">
      <dgm:prSet/>
      <dgm:spPr/>
      <dgm:t>
        <a:bodyPr/>
        <a:lstStyle/>
        <a:p>
          <a:endParaRPr lang="hu-HU"/>
        </a:p>
      </dgm:t>
    </dgm:pt>
    <dgm:pt modelId="{8867280F-2699-4A22-8C7A-FC69D0E7C509}">
      <dgm:prSet phldrT="[Szöveg]" custT="1"/>
      <dgm:spPr/>
      <dgm:t>
        <a:bodyPr/>
        <a:lstStyle/>
        <a:p>
          <a:r>
            <a:rPr lang="hu-HU" sz="1400" dirty="0"/>
            <a:t>Tradicionális adatbázisok</a:t>
          </a:r>
        </a:p>
      </dgm:t>
    </dgm:pt>
    <dgm:pt modelId="{18BB5A9B-3585-472D-B2C7-7BA3E0206BB3}" type="parTrans" cxnId="{8C82004E-91D2-4687-B1AA-B4BAEBCEA1CF}">
      <dgm:prSet custT="1"/>
      <dgm:spPr/>
      <dgm:t>
        <a:bodyPr/>
        <a:lstStyle/>
        <a:p>
          <a:endParaRPr lang="hu-HU" sz="1100"/>
        </a:p>
      </dgm:t>
    </dgm:pt>
    <dgm:pt modelId="{909ED3CD-F5F4-4F44-BF19-079D22550EE6}" type="sibTrans" cxnId="{8C82004E-91D2-4687-B1AA-B4BAEBCEA1CF}">
      <dgm:prSet/>
      <dgm:spPr/>
      <dgm:t>
        <a:bodyPr/>
        <a:lstStyle/>
        <a:p>
          <a:endParaRPr lang="hu-HU"/>
        </a:p>
      </dgm:t>
    </dgm:pt>
    <dgm:pt modelId="{D11AA76F-20EC-4939-9841-B648C0229E90}">
      <dgm:prSet phldrT="[Szöveg]" custT="1"/>
      <dgm:spPr/>
      <dgm:t>
        <a:bodyPr/>
        <a:lstStyle/>
        <a:p>
          <a:r>
            <a:rPr lang="hu-HU" sz="1400" dirty="0" err="1"/>
            <a:t>IoT</a:t>
          </a:r>
          <a:r>
            <a:rPr lang="hu-HU" sz="1400" dirty="0"/>
            <a:t> szenzorok</a:t>
          </a:r>
        </a:p>
      </dgm:t>
    </dgm:pt>
    <dgm:pt modelId="{3E172585-0317-4982-BD16-27FBE565B80E}" type="parTrans" cxnId="{ECA289F6-1730-48A7-A3DD-10F6C72EF247}">
      <dgm:prSet custT="1"/>
      <dgm:spPr/>
      <dgm:t>
        <a:bodyPr/>
        <a:lstStyle/>
        <a:p>
          <a:endParaRPr lang="hu-HU" sz="1100"/>
        </a:p>
      </dgm:t>
    </dgm:pt>
    <dgm:pt modelId="{ABF04C90-792A-428F-862C-3DC0BC799228}" type="sibTrans" cxnId="{ECA289F6-1730-48A7-A3DD-10F6C72EF247}">
      <dgm:prSet/>
      <dgm:spPr/>
      <dgm:t>
        <a:bodyPr/>
        <a:lstStyle/>
        <a:p>
          <a:endParaRPr lang="hu-HU"/>
        </a:p>
      </dgm:t>
    </dgm:pt>
    <dgm:pt modelId="{1BFA0A0B-B414-4A7D-B5F0-08C80505C86C}">
      <dgm:prSet phldrT="[Szöveg]" custT="1"/>
      <dgm:spPr/>
      <dgm:t>
        <a:bodyPr/>
        <a:lstStyle/>
        <a:p>
          <a:r>
            <a:rPr lang="hu-HU" sz="1400" dirty="0"/>
            <a:t>Weben elérhető tartalmak</a:t>
          </a:r>
        </a:p>
      </dgm:t>
    </dgm:pt>
    <dgm:pt modelId="{0BF8A3AD-E4F3-4ECC-BB3F-BBD998843B47}" type="parTrans" cxnId="{5CA9B920-EF33-4A24-983D-82D93C6AACB7}">
      <dgm:prSet custT="1"/>
      <dgm:spPr/>
      <dgm:t>
        <a:bodyPr/>
        <a:lstStyle/>
        <a:p>
          <a:endParaRPr lang="hu-HU" sz="1100"/>
        </a:p>
      </dgm:t>
    </dgm:pt>
    <dgm:pt modelId="{0FDC8F5B-3F09-43D9-A75F-1069E36821E1}" type="sibTrans" cxnId="{5CA9B920-EF33-4A24-983D-82D93C6AACB7}">
      <dgm:prSet/>
      <dgm:spPr/>
      <dgm:t>
        <a:bodyPr/>
        <a:lstStyle/>
        <a:p>
          <a:endParaRPr lang="hu-HU"/>
        </a:p>
      </dgm:t>
    </dgm:pt>
    <dgm:pt modelId="{C7ECD89E-6D70-476D-AB78-AA0D000A047D}">
      <dgm:prSet phldrT="[Szöveg]" custT="1"/>
      <dgm:spPr/>
      <dgm:t>
        <a:bodyPr/>
        <a:lstStyle/>
        <a:p>
          <a:r>
            <a:rPr lang="hu-HU" sz="1400" dirty="0"/>
            <a:t>Felhő-szolgáltatásokban tárolt tartalmak</a:t>
          </a:r>
        </a:p>
      </dgm:t>
    </dgm:pt>
    <dgm:pt modelId="{D261662E-525A-4797-855C-F60D79CE0F5C}" type="parTrans" cxnId="{751773D3-54D2-402C-B871-655D55179581}">
      <dgm:prSet custT="1"/>
      <dgm:spPr/>
      <dgm:t>
        <a:bodyPr/>
        <a:lstStyle/>
        <a:p>
          <a:endParaRPr lang="hu-HU" sz="1100"/>
        </a:p>
      </dgm:t>
    </dgm:pt>
    <dgm:pt modelId="{8A71BF2E-0F8A-48DA-87CD-D63E21AFBA64}" type="sibTrans" cxnId="{751773D3-54D2-402C-B871-655D55179581}">
      <dgm:prSet/>
      <dgm:spPr/>
      <dgm:t>
        <a:bodyPr/>
        <a:lstStyle/>
        <a:p>
          <a:endParaRPr lang="hu-HU"/>
        </a:p>
      </dgm:t>
    </dgm:pt>
    <dgm:pt modelId="{5EEEA6EA-3CB8-4A70-8051-3B05C1E54BE0}" type="pres">
      <dgm:prSet presAssocID="{65B873EF-7195-4EF5-9649-7DE17FBCF9F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F0356F9-9EEF-4D32-B520-638B2E564BE1}" type="pres">
      <dgm:prSet presAssocID="{4ED8DB23-05C0-4B82-88D0-66EEDAEFEDCE}" presName="centerShape" presStyleLbl="node0" presStyleIdx="0" presStyleCnt="1"/>
      <dgm:spPr/>
    </dgm:pt>
    <dgm:pt modelId="{2BF9BEA7-5E87-4FCF-B505-70EEAFEE32C4}" type="pres">
      <dgm:prSet presAssocID="{71BF43D0-69E1-4D41-A5E8-272D712FE530}" presName="parTrans" presStyleLbl="sibTrans2D1" presStyleIdx="0" presStyleCnt="6"/>
      <dgm:spPr/>
    </dgm:pt>
    <dgm:pt modelId="{195F8209-45CB-41FE-9C0E-B68E6711813C}" type="pres">
      <dgm:prSet presAssocID="{71BF43D0-69E1-4D41-A5E8-272D712FE530}" presName="connectorText" presStyleLbl="sibTrans2D1" presStyleIdx="0" presStyleCnt="6"/>
      <dgm:spPr/>
    </dgm:pt>
    <dgm:pt modelId="{F3C43259-1753-4DC9-BB02-5BB3B2821B44}" type="pres">
      <dgm:prSet presAssocID="{BE0EFE63-674C-4653-B314-BAB2F02BF42D}" presName="node" presStyleLbl="node1" presStyleIdx="0" presStyleCnt="6" custScaleX="123792" custScaleY="123792">
        <dgm:presLayoutVars>
          <dgm:bulletEnabled val="1"/>
        </dgm:presLayoutVars>
      </dgm:prSet>
      <dgm:spPr/>
    </dgm:pt>
    <dgm:pt modelId="{C366C7D6-D2EF-41D3-BB57-EFF501E9465F}" type="pres">
      <dgm:prSet presAssocID="{DEF9EEAC-9724-41ED-9527-C4878FCD8FF6}" presName="parTrans" presStyleLbl="sibTrans2D1" presStyleIdx="1" presStyleCnt="6"/>
      <dgm:spPr/>
    </dgm:pt>
    <dgm:pt modelId="{0F1681B6-9A22-476F-9A24-4FB46517714C}" type="pres">
      <dgm:prSet presAssocID="{DEF9EEAC-9724-41ED-9527-C4878FCD8FF6}" presName="connectorText" presStyleLbl="sibTrans2D1" presStyleIdx="1" presStyleCnt="6"/>
      <dgm:spPr/>
    </dgm:pt>
    <dgm:pt modelId="{81EDBAD5-D677-4A38-A057-9A96BC8F2A1F}" type="pres">
      <dgm:prSet presAssocID="{38D42A23-8A63-4778-AF79-B6A0012DF292}" presName="node" presStyleLbl="node1" presStyleIdx="1" presStyleCnt="6" custScaleX="123792" custScaleY="123792">
        <dgm:presLayoutVars>
          <dgm:bulletEnabled val="1"/>
        </dgm:presLayoutVars>
      </dgm:prSet>
      <dgm:spPr/>
    </dgm:pt>
    <dgm:pt modelId="{7542217A-D01E-496D-A9E2-C314DAA922E4}" type="pres">
      <dgm:prSet presAssocID="{18BB5A9B-3585-472D-B2C7-7BA3E0206BB3}" presName="parTrans" presStyleLbl="sibTrans2D1" presStyleIdx="2" presStyleCnt="6"/>
      <dgm:spPr/>
    </dgm:pt>
    <dgm:pt modelId="{7EAB806C-EB6E-4C3F-A001-E650FBC62304}" type="pres">
      <dgm:prSet presAssocID="{18BB5A9B-3585-472D-B2C7-7BA3E0206BB3}" presName="connectorText" presStyleLbl="sibTrans2D1" presStyleIdx="2" presStyleCnt="6"/>
      <dgm:spPr/>
    </dgm:pt>
    <dgm:pt modelId="{D7027BAF-3D24-4158-ACB3-0A6B5BA33235}" type="pres">
      <dgm:prSet presAssocID="{8867280F-2699-4A22-8C7A-FC69D0E7C509}" presName="node" presStyleLbl="node1" presStyleIdx="2" presStyleCnt="6" custScaleX="123792" custScaleY="123792">
        <dgm:presLayoutVars>
          <dgm:bulletEnabled val="1"/>
        </dgm:presLayoutVars>
      </dgm:prSet>
      <dgm:spPr/>
    </dgm:pt>
    <dgm:pt modelId="{1799C7D6-11B2-483F-ABF4-5945575B9307}" type="pres">
      <dgm:prSet presAssocID="{3E172585-0317-4982-BD16-27FBE565B80E}" presName="parTrans" presStyleLbl="sibTrans2D1" presStyleIdx="3" presStyleCnt="6"/>
      <dgm:spPr/>
    </dgm:pt>
    <dgm:pt modelId="{5405D68A-DF26-477E-9BFB-32A54A435F06}" type="pres">
      <dgm:prSet presAssocID="{3E172585-0317-4982-BD16-27FBE565B80E}" presName="connectorText" presStyleLbl="sibTrans2D1" presStyleIdx="3" presStyleCnt="6"/>
      <dgm:spPr/>
    </dgm:pt>
    <dgm:pt modelId="{D8C4A400-BA92-4DFF-BB7A-8A06714934A0}" type="pres">
      <dgm:prSet presAssocID="{D11AA76F-20EC-4939-9841-B648C0229E90}" presName="node" presStyleLbl="node1" presStyleIdx="3" presStyleCnt="6" custScaleX="123792" custScaleY="123792">
        <dgm:presLayoutVars>
          <dgm:bulletEnabled val="1"/>
        </dgm:presLayoutVars>
      </dgm:prSet>
      <dgm:spPr/>
    </dgm:pt>
    <dgm:pt modelId="{27872F69-389C-45B3-8BCF-ADAE63EDAB1A}" type="pres">
      <dgm:prSet presAssocID="{0BF8A3AD-E4F3-4ECC-BB3F-BBD998843B47}" presName="parTrans" presStyleLbl="sibTrans2D1" presStyleIdx="4" presStyleCnt="6"/>
      <dgm:spPr/>
    </dgm:pt>
    <dgm:pt modelId="{F608E3BD-FB5C-4178-B406-559DB63195AD}" type="pres">
      <dgm:prSet presAssocID="{0BF8A3AD-E4F3-4ECC-BB3F-BBD998843B47}" presName="connectorText" presStyleLbl="sibTrans2D1" presStyleIdx="4" presStyleCnt="6"/>
      <dgm:spPr/>
    </dgm:pt>
    <dgm:pt modelId="{EA20F7C4-1A4D-4C95-9380-0872C231243C}" type="pres">
      <dgm:prSet presAssocID="{1BFA0A0B-B414-4A7D-B5F0-08C80505C86C}" presName="node" presStyleLbl="node1" presStyleIdx="4" presStyleCnt="6" custScaleX="123792" custScaleY="123792">
        <dgm:presLayoutVars>
          <dgm:bulletEnabled val="1"/>
        </dgm:presLayoutVars>
      </dgm:prSet>
      <dgm:spPr/>
    </dgm:pt>
    <dgm:pt modelId="{1BDC3532-742C-48AC-83C5-F0ED537DE722}" type="pres">
      <dgm:prSet presAssocID="{D261662E-525A-4797-855C-F60D79CE0F5C}" presName="parTrans" presStyleLbl="sibTrans2D1" presStyleIdx="5" presStyleCnt="6"/>
      <dgm:spPr/>
    </dgm:pt>
    <dgm:pt modelId="{FA0424AE-1505-4E4D-B42A-2626E74ABE4D}" type="pres">
      <dgm:prSet presAssocID="{D261662E-525A-4797-855C-F60D79CE0F5C}" presName="connectorText" presStyleLbl="sibTrans2D1" presStyleIdx="5" presStyleCnt="6"/>
      <dgm:spPr/>
    </dgm:pt>
    <dgm:pt modelId="{654B4CB2-3725-4B7A-8EBF-25729A069BAA}" type="pres">
      <dgm:prSet presAssocID="{C7ECD89E-6D70-476D-AB78-AA0D000A047D}" presName="node" presStyleLbl="node1" presStyleIdx="5" presStyleCnt="6" custScaleX="123792" custScaleY="123792">
        <dgm:presLayoutVars>
          <dgm:bulletEnabled val="1"/>
        </dgm:presLayoutVars>
      </dgm:prSet>
      <dgm:spPr/>
    </dgm:pt>
  </dgm:ptLst>
  <dgm:cxnLst>
    <dgm:cxn modelId="{C1A79C15-A053-43B4-BBD2-ED1F8ADE4EA1}" type="presOf" srcId="{18BB5A9B-3585-472D-B2C7-7BA3E0206BB3}" destId="{7EAB806C-EB6E-4C3F-A001-E650FBC62304}" srcOrd="1" destOrd="0" presId="urn:microsoft.com/office/officeart/2005/8/layout/radial5"/>
    <dgm:cxn modelId="{C77AA61B-70B2-4FBC-BD6E-2D358E66F3C2}" type="presOf" srcId="{DEF9EEAC-9724-41ED-9527-C4878FCD8FF6}" destId="{0F1681B6-9A22-476F-9A24-4FB46517714C}" srcOrd="1" destOrd="0" presId="urn:microsoft.com/office/officeart/2005/8/layout/radial5"/>
    <dgm:cxn modelId="{F6F8791E-B4D6-4F11-B46F-F38DCB56CBFC}" type="presOf" srcId="{3E172585-0317-4982-BD16-27FBE565B80E}" destId="{5405D68A-DF26-477E-9BFB-32A54A435F06}" srcOrd="1" destOrd="0" presId="urn:microsoft.com/office/officeart/2005/8/layout/radial5"/>
    <dgm:cxn modelId="{5CA9B920-EF33-4A24-983D-82D93C6AACB7}" srcId="{4ED8DB23-05C0-4B82-88D0-66EEDAEFEDCE}" destId="{1BFA0A0B-B414-4A7D-B5F0-08C80505C86C}" srcOrd="4" destOrd="0" parTransId="{0BF8A3AD-E4F3-4ECC-BB3F-BBD998843B47}" sibTransId="{0FDC8F5B-3F09-43D9-A75F-1069E36821E1}"/>
    <dgm:cxn modelId="{9EE5BD23-15F4-4EBD-A9EB-D593C037B041}" type="presOf" srcId="{71BF43D0-69E1-4D41-A5E8-272D712FE530}" destId="{195F8209-45CB-41FE-9C0E-B68E6711813C}" srcOrd="1" destOrd="0" presId="urn:microsoft.com/office/officeart/2005/8/layout/radial5"/>
    <dgm:cxn modelId="{3407D923-E331-449B-930C-FFB2696A7811}" type="presOf" srcId="{38D42A23-8A63-4778-AF79-B6A0012DF292}" destId="{81EDBAD5-D677-4A38-A057-9A96BC8F2A1F}" srcOrd="0" destOrd="0" presId="urn:microsoft.com/office/officeart/2005/8/layout/radial5"/>
    <dgm:cxn modelId="{2D8EB528-D1F2-485B-937F-1CF486D0BF33}" srcId="{4ED8DB23-05C0-4B82-88D0-66EEDAEFEDCE}" destId="{38D42A23-8A63-4778-AF79-B6A0012DF292}" srcOrd="1" destOrd="0" parTransId="{DEF9EEAC-9724-41ED-9527-C4878FCD8FF6}" sibTransId="{50F956E9-3783-42F0-AD97-F10F6ED5F323}"/>
    <dgm:cxn modelId="{3FB04A29-72AE-4FDA-83CA-8EA6539EAB08}" type="presOf" srcId="{DEF9EEAC-9724-41ED-9527-C4878FCD8FF6}" destId="{C366C7D6-D2EF-41D3-BB57-EFF501E9465F}" srcOrd="0" destOrd="0" presId="urn:microsoft.com/office/officeart/2005/8/layout/radial5"/>
    <dgm:cxn modelId="{47400931-01F3-4425-ABB9-6CC6837CBCD3}" type="presOf" srcId="{BE0EFE63-674C-4653-B314-BAB2F02BF42D}" destId="{F3C43259-1753-4DC9-BB02-5BB3B2821B44}" srcOrd="0" destOrd="0" presId="urn:microsoft.com/office/officeart/2005/8/layout/radial5"/>
    <dgm:cxn modelId="{8C82004E-91D2-4687-B1AA-B4BAEBCEA1CF}" srcId="{4ED8DB23-05C0-4B82-88D0-66EEDAEFEDCE}" destId="{8867280F-2699-4A22-8C7A-FC69D0E7C509}" srcOrd="2" destOrd="0" parTransId="{18BB5A9B-3585-472D-B2C7-7BA3E0206BB3}" sibTransId="{909ED3CD-F5F4-4F44-BF19-079D22550EE6}"/>
    <dgm:cxn modelId="{1FB75160-0599-4388-99E7-254EEAF5D6D4}" srcId="{4ED8DB23-05C0-4B82-88D0-66EEDAEFEDCE}" destId="{BE0EFE63-674C-4653-B314-BAB2F02BF42D}" srcOrd="0" destOrd="0" parTransId="{71BF43D0-69E1-4D41-A5E8-272D712FE530}" sibTransId="{91F082A9-591A-4A0E-B7C9-CDF65F7083D5}"/>
    <dgm:cxn modelId="{50FD0866-56C8-4F25-B7CD-089A3ED470E2}" srcId="{65B873EF-7195-4EF5-9649-7DE17FBCF9FD}" destId="{4ED8DB23-05C0-4B82-88D0-66EEDAEFEDCE}" srcOrd="0" destOrd="0" parTransId="{80367A0F-E523-4603-B895-934A3D3082B0}" sibTransId="{0189B315-05AA-497E-AF83-E76293757C8F}"/>
    <dgm:cxn modelId="{BE148B66-B963-41D7-AE58-010ADD260DEF}" type="presOf" srcId="{71BF43D0-69E1-4D41-A5E8-272D712FE530}" destId="{2BF9BEA7-5E87-4FCF-B505-70EEAFEE32C4}" srcOrd="0" destOrd="0" presId="urn:microsoft.com/office/officeart/2005/8/layout/radial5"/>
    <dgm:cxn modelId="{2BD1F06B-12AD-413C-8941-28CB9AF331F0}" type="presOf" srcId="{D11AA76F-20EC-4939-9841-B648C0229E90}" destId="{D8C4A400-BA92-4DFF-BB7A-8A06714934A0}" srcOrd="0" destOrd="0" presId="urn:microsoft.com/office/officeart/2005/8/layout/radial5"/>
    <dgm:cxn modelId="{58A9FF6B-5BBF-434D-B0F7-A1A412B6B2A1}" type="presOf" srcId="{0BF8A3AD-E4F3-4ECC-BB3F-BBD998843B47}" destId="{27872F69-389C-45B3-8BCF-ADAE63EDAB1A}" srcOrd="0" destOrd="0" presId="urn:microsoft.com/office/officeart/2005/8/layout/radial5"/>
    <dgm:cxn modelId="{5862CA7A-A277-48E3-9726-11D3DA4F8DBB}" type="presOf" srcId="{C7ECD89E-6D70-476D-AB78-AA0D000A047D}" destId="{654B4CB2-3725-4B7A-8EBF-25729A069BAA}" srcOrd="0" destOrd="0" presId="urn:microsoft.com/office/officeart/2005/8/layout/radial5"/>
    <dgm:cxn modelId="{AC6BAA7E-D661-4968-AA2D-ECFB837792DF}" type="presOf" srcId="{D261662E-525A-4797-855C-F60D79CE0F5C}" destId="{1BDC3532-742C-48AC-83C5-F0ED537DE722}" srcOrd="0" destOrd="0" presId="urn:microsoft.com/office/officeart/2005/8/layout/radial5"/>
    <dgm:cxn modelId="{3AB65B87-636A-4831-A7D5-581BA513BC0E}" type="presOf" srcId="{1BFA0A0B-B414-4A7D-B5F0-08C80505C86C}" destId="{EA20F7C4-1A4D-4C95-9380-0872C231243C}" srcOrd="0" destOrd="0" presId="urn:microsoft.com/office/officeart/2005/8/layout/radial5"/>
    <dgm:cxn modelId="{1A10D48E-8821-4084-A660-A15958D30888}" type="presOf" srcId="{65B873EF-7195-4EF5-9649-7DE17FBCF9FD}" destId="{5EEEA6EA-3CB8-4A70-8051-3B05C1E54BE0}" srcOrd="0" destOrd="0" presId="urn:microsoft.com/office/officeart/2005/8/layout/radial5"/>
    <dgm:cxn modelId="{4071B2A9-9CC3-4C96-B442-5C458852D605}" type="presOf" srcId="{0BF8A3AD-E4F3-4ECC-BB3F-BBD998843B47}" destId="{F608E3BD-FB5C-4178-B406-559DB63195AD}" srcOrd="1" destOrd="0" presId="urn:microsoft.com/office/officeart/2005/8/layout/radial5"/>
    <dgm:cxn modelId="{AB95F3AF-67C8-4ECF-9229-D0E984C7577A}" type="presOf" srcId="{18BB5A9B-3585-472D-B2C7-7BA3E0206BB3}" destId="{7542217A-D01E-496D-A9E2-C314DAA922E4}" srcOrd="0" destOrd="0" presId="urn:microsoft.com/office/officeart/2005/8/layout/radial5"/>
    <dgm:cxn modelId="{842C70B5-36ED-41AA-B402-EDCCFD70E485}" type="presOf" srcId="{3E172585-0317-4982-BD16-27FBE565B80E}" destId="{1799C7D6-11B2-483F-ABF4-5945575B9307}" srcOrd="0" destOrd="0" presId="urn:microsoft.com/office/officeart/2005/8/layout/radial5"/>
    <dgm:cxn modelId="{A09960BF-D7D2-4D32-8930-6CD584EC47BC}" type="presOf" srcId="{4ED8DB23-05C0-4B82-88D0-66EEDAEFEDCE}" destId="{CF0356F9-9EEF-4D32-B520-638B2E564BE1}" srcOrd="0" destOrd="0" presId="urn:microsoft.com/office/officeart/2005/8/layout/radial5"/>
    <dgm:cxn modelId="{751773D3-54D2-402C-B871-655D55179581}" srcId="{4ED8DB23-05C0-4B82-88D0-66EEDAEFEDCE}" destId="{C7ECD89E-6D70-476D-AB78-AA0D000A047D}" srcOrd="5" destOrd="0" parTransId="{D261662E-525A-4797-855C-F60D79CE0F5C}" sibTransId="{8A71BF2E-0F8A-48DA-87CD-D63E21AFBA64}"/>
    <dgm:cxn modelId="{66ACDCD5-5F32-4698-9918-95F7C485D9E5}" type="presOf" srcId="{D261662E-525A-4797-855C-F60D79CE0F5C}" destId="{FA0424AE-1505-4E4D-B42A-2626E74ABE4D}" srcOrd="1" destOrd="0" presId="urn:microsoft.com/office/officeart/2005/8/layout/radial5"/>
    <dgm:cxn modelId="{ECA289F6-1730-48A7-A3DD-10F6C72EF247}" srcId="{4ED8DB23-05C0-4B82-88D0-66EEDAEFEDCE}" destId="{D11AA76F-20EC-4939-9841-B648C0229E90}" srcOrd="3" destOrd="0" parTransId="{3E172585-0317-4982-BD16-27FBE565B80E}" sibTransId="{ABF04C90-792A-428F-862C-3DC0BC799228}"/>
    <dgm:cxn modelId="{C21B81FC-0AB9-4AB6-A374-58F1FE2363C5}" type="presOf" srcId="{8867280F-2699-4A22-8C7A-FC69D0E7C509}" destId="{D7027BAF-3D24-4158-ACB3-0A6B5BA33235}" srcOrd="0" destOrd="0" presId="urn:microsoft.com/office/officeart/2005/8/layout/radial5"/>
    <dgm:cxn modelId="{165AD236-1430-4C5A-B69D-D0E13E6CC43B}" type="presParOf" srcId="{5EEEA6EA-3CB8-4A70-8051-3B05C1E54BE0}" destId="{CF0356F9-9EEF-4D32-B520-638B2E564BE1}" srcOrd="0" destOrd="0" presId="urn:microsoft.com/office/officeart/2005/8/layout/radial5"/>
    <dgm:cxn modelId="{525E0CCC-D09E-4931-9963-B2242CBB99FC}" type="presParOf" srcId="{5EEEA6EA-3CB8-4A70-8051-3B05C1E54BE0}" destId="{2BF9BEA7-5E87-4FCF-B505-70EEAFEE32C4}" srcOrd="1" destOrd="0" presId="urn:microsoft.com/office/officeart/2005/8/layout/radial5"/>
    <dgm:cxn modelId="{DA18FA59-F164-4F95-949B-43B3833ABED8}" type="presParOf" srcId="{2BF9BEA7-5E87-4FCF-B505-70EEAFEE32C4}" destId="{195F8209-45CB-41FE-9C0E-B68E6711813C}" srcOrd="0" destOrd="0" presId="urn:microsoft.com/office/officeart/2005/8/layout/radial5"/>
    <dgm:cxn modelId="{043F28A5-EE85-4C43-8A47-5BC0FCC20DA2}" type="presParOf" srcId="{5EEEA6EA-3CB8-4A70-8051-3B05C1E54BE0}" destId="{F3C43259-1753-4DC9-BB02-5BB3B2821B44}" srcOrd="2" destOrd="0" presId="urn:microsoft.com/office/officeart/2005/8/layout/radial5"/>
    <dgm:cxn modelId="{37AEDA9A-67E3-4C31-B424-1B88B9E11A05}" type="presParOf" srcId="{5EEEA6EA-3CB8-4A70-8051-3B05C1E54BE0}" destId="{C366C7D6-D2EF-41D3-BB57-EFF501E9465F}" srcOrd="3" destOrd="0" presId="urn:microsoft.com/office/officeart/2005/8/layout/radial5"/>
    <dgm:cxn modelId="{FF5F5687-5AF3-4482-AAE2-036E7D22438A}" type="presParOf" srcId="{C366C7D6-D2EF-41D3-BB57-EFF501E9465F}" destId="{0F1681B6-9A22-476F-9A24-4FB46517714C}" srcOrd="0" destOrd="0" presId="urn:microsoft.com/office/officeart/2005/8/layout/radial5"/>
    <dgm:cxn modelId="{0C28F7D0-1529-4ADD-ACE4-BB5FE726833D}" type="presParOf" srcId="{5EEEA6EA-3CB8-4A70-8051-3B05C1E54BE0}" destId="{81EDBAD5-D677-4A38-A057-9A96BC8F2A1F}" srcOrd="4" destOrd="0" presId="urn:microsoft.com/office/officeart/2005/8/layout/radial5"/>
    <dgm:cxn modelId="{1B89322E-5536-4368-82E8-FD9257D0363B}" type="presParOf" srcId="{5EEEA6EA-3CB8-4A70-8051-3B05C1E54BE0}" destId="{7542217A-D01E-496D-A9E2-C314DAA922E4}" srcOrd="5" destOrd="0" presId="urn:microsoft.com/office/officeart/2005/8/layout/radial5"/>
    <dgm:cxn modelId="{F9F7DAC2-F438-4B2B-865C-F90B58B878E7}" type="presParOf" srcId="{7542217A-D01E-496D-A9E2-C314DAA922E4}" destId="{7EAB806C-EB6E-4C3F-A001-E650FBC62304}" srcOrd="0" destOrd="0" presId="urn:microsoft.com/office/officeart/2005/8/layout/radial5"/>
    <dgm:cxn modelId="{28DA5942-1FC0-4159-8869-D032F618619E}" type="presParOf" srcId="{5EEEA6EA-3CB8-4A70-8051-3B05C1E54BE0}" destId="{D7027BAF-3D24-4158-ACB3-0A6B5BA33235}" srcOrd="6" destOrd="0" presId="urn:microsoft.com/office/officeart/2005/8/layout/radial5"/>
    <dgm:cxn modelId="{2414BF7A-23BA-4FE0-9F22-0420E0B95B85}" type="presParOf" srcId="{5EEEA6EA-3CB8-4A70-8051-3B05C1E54BE0}" destId="{1799C7D6-11B2-483F-ABF4-5945575B9307}" srcOrd="7" destOrd="0" presId="urn:microsoft.com/office/officeart/2005/8/layout/radial5"/>
    <dgm:cxn modelId="{4DF9BF04-81A9-4466-AB31-727594F8E53E}" type="presParOf" srcId="{1799C7D6-11B2-483F-ABF4-5945575B9307}" destId="{5405D68A-DF26-477E-9BFB-32A54A435F06}" srcOrd="0" destOrd="0" presId="urn:microsoft.com/office/officeart/2005/8/layout/radial5"/>
    <dgm:cxn modelId="{545F9BF1-FB3B-4207-B9CB-2095C6B326FF}" type="presParOf" srcId="{5EEEA6EA-3CB8-4A70-8051-3B05C1E54BE0}" destId="{D8C4A400-BA92-4DFF-BB7A-8A06714934A0}" srcOrd="8" destOrd="0" presId="urn:microsoft.com/office/officeart/2005/8/layout/radial5"/>
    <dgm:cxn modelId="{5685AD33-6A09-46B2-8919-114BF2FF013B}" type="presParOf" srcId="{5EEEA6EA-3CB8-4A70-8051-3B05C1E54BE0}" destId="{27872F69-389C-45B3-8BCF-ADAE63EDAB1A}" srcOrd="9" destOrd="0" presId="urn:microsoft.com/office/officeart/2005/8/layout/radial5"/>
    <dgm:cxn modelId="{CAFAD28B-09E4-4B9F-B9E6-C1610B86A164}" type="presParOf" srcId="{27872F69-389C-45B3-8BCF-ADAE63EDAB1A}" destId="{F608E3BD-FB5C-4178-B406-559DB63195AD}" srcOrd="0" destOrd="0" presId="urn:microsoft.com/office/officeart/2005/8/layout/radial5"/>
    <dgm:cxn modelId="{D1DDB375-DD73-422C-930A-1A7FF35C4DA3}" type="presParOf" srcId="{5EEEA6EA-3CB8-4A70-8051-3B05C1E54BE0}" destId="{EA20F7C4-1A4D-4C95-9380-0872C231243C}" srcOrd="10" destOrd="0" presId="urn:microsoft.com/office/officeart/2005/8/layout/radial5"/>
    <dgm:cxn modelId="{B587FCBE-8B0B-4CED-8828-9D3646492E4B}" type="presParOf" srcId="{5EEEA6EA-3CB8-4A70-8051-3B05C1E54BE0}" destId="{1BDC3532-742C-48AC-83C5-F0ED537DE722}" srcOrd="11" destOrd="0" presId="urn:microsoft.com/office/officeart/2005/8/layout/radial5"/>
    <dgm:cxn modelId="{A140D81B-C939-4CB9-BB0D-C8F223E4D29A}" type="presParOf" srcId="{1BDC3532-742C-48AC-83C5-F0ED537DE722}" destId="{FA0424AE-1505-4E4D-B42A-2626E74ABE4D}" srcOrd="0" destOrd="0" presId="urn:microsoft.com/office/officeart/2005/8/layout/radial5"/>
    <dgm:cxn modelId="{67D3ECA5-3AB7-4CEB-81EC-CA779C21272A}" type="presParOf" srcId="{5EEEA6EA-3CB8-4A70-8051-3B05C1E54BE0}" destId="{654B4CB2-3725-4B7A-8EBF-25729A069BAA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8C8F3-3935-4326-AED2-92134465747F}">
      <dsp:nvSpPr>
        <dsp:cNvPr id="0" name=""/>
        <dsp:cNvSpPr/>
      </dsp:nvSpPr>
      <dsp:spPr>
        <a:xfrm>
          <a:off x="1036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Adatok beszerzése (</a:t>
          </a:r>
          <a:r>
            <a:rPr lang="hu-HU" sz="1200" kern="1200" dirty="0" err="1"/>
            <a:t>IoT</a:t>
          </a:r>
          <a:r>
            <a:rPr lang="hu-HU" sz="1200" kern="1200" dirty="0"/>
            <a:t>, adatbázis, </a:t>
          </a:r>
          <a:r>
            <a:rPr lang="hu-HU" sz="1200" kern="1200" dirty="0" err="1"/>
            <a:t>stb</a:t>
          </a:r>
          <a:r>
            <a:rPr lang="hu-HU" sz="1200" kern="1200" dirty="0"/>
            <a:t>)</a:t>
          </a:r>
        </a:p>
      </dsp:txBody>
      <dsp:txXfrm>
        <a:off x="333459" y="2289786"/>
        <a:ext cx="997271" cy="664846"/>
      </dsp:txXfrm>
    </dsp:sp>
    <dsp:sp modelId="{8E349F91-F280-4A37-B88C-8D4EE9B4E0D4}">
      <dsp:nvSpPr>
        <dsp:cNvPr id="0" name=""/>
        <dsp:cNvSpPr/>
      </dsp:nvSpPr>
      <dsp:spPr>
        <a:xfrm>
          <a:off x="1496942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Adatok előfeldolgozása: átalakítás, adattisztítás</a:t>
          </a:r>
        </a:p>
      </dsp:txBody>
      <dsp:txXfrm>
        <a:off x="1829365" y="2289786"/>
        <a:ext cx="997271" cy="664846"/>
      </dsp:txXfrm>
    </dsp:sp>
    <dsp:sp modelId="{C7112F16-87DF-482D-B64C-F90EB98E4FB4}">
      <dsp:nvSpPr>
        <dsp:cNvPr id="0" name=""/>
        <dsp:cNvSpPr/>
      </dsp:nvSpPr>
      <dsp:spPr>
        <a:xfrm>
          <a:off x="2992848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Leírók kiválasztása (</a:t>
          </a:r>
          <a:r>
            <a:rPr lang="hu-HU" sz="1200" kern="1200" dirty="0" err="1"/>
            <a:t>feature</a:t>
          </a:r>
          <a:r>
            <a:rPr lang="hu-HU" sz="1200" kern="1200" dirty="0"/>
            <a:t> </a:t>
          </a:r>
          <a:r>
            <a:rPr lang="hu-HU" sz="1200" kern="1200" dirty="0" err="1"/>
            <a:t>selection</a:t>
          </a:r>
          <a:r>
            <a:rPr lang="hu-HU" sz="1200" kern="1200" dirty="0"/>
            <a:t>)</a:t>
          </a:r>
        </a:p>
      </dsp:txBody>
      <dsp:txXfrm>
        <a:off x="3325271" y="2289786"/>
        <a:ext cx="997271" cy="664846"/>
      </dsp:txXfrm>
    </dsp:sp>
    <dsp:sp modelId="{1F18B522-0903-4E7E-BDD5-62FFEEEBD7B6}">
      <dsp:nvSpPr>
        <dsp:cNvPr id="0" name=""/>
        <dsp:cNvSpPr/>
      </dsp:nvSpPr>
      <dsp:spPr>
        <a:xfrm>
          <a:off x="4488753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Algoritmus kiválasztása</a:t>
          </a:r>
        </a:p>
      </dsp:txBody>
      <dsp:txXfrm>
        <a:off x="4821176" y="2289786"/>
        <a:ext cx="997271" cy="664846"/>
      </dsp:txXfrm>
    </dsp:sp>
    <dsp:sp modelId="{594588D6-1AEA-4F68-86FA-D0675C35CAF6}">
      <dsp:nvSpPr>
        <dsp:cNvPr id="0" name=""/>
        <dsp:cNvSpPr/>
      </dsp:nvSpPr>
      <dsp:spPr>
        <a:xfrm>
          <a:off x="5984659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Gépi tanulás modell építése</a:t>
          </a:r>
        </a:p>
      </dsp:txBody>
      <dsp:txXfrm>
        <a:off x="6317082" y="2289786"/>
        <a:ext cx="997271" cy="664846"/>
      </dsp:txXfrm>
    </dsp:sp>
    <dsp:sp modelId="{DB4E72B8-1BA7-428F-A2A4-64462886D9A3}">
      <dsp:nvSpPr>
        <dsp:cNvPr id="0" name=""/>
        <dsp:cNvSpPr/>
      </dsp:nvSpPr>
      <dsp:spPr>
        <a:xfrm>
          <a:off x="7480564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Modell futtatása: </a:t>
          </a:r>
          <a:r>
            <a:rPr lang="hu-HU" sz="1200" kern="1200" dirty="0" err="1"/>
            <a:t>predikció</a:t>
          </a:r>
          <a:endParaRPr lang="hu-HU" sz="1200" kern="1200" dirty="0"/>
        </a:p>
      </dsp:txBody>
      <dsp:txXfrm>
        <a:off x="7812987" y="2289786"/>
        <a:ext cx="997271" cy="664846"/>
      </dsp:txXfrm>
    </dsp:sp>
    <dsp:sp modelId="{8980AD09-F1D9-4E5C-BBFB-13553EBC4177}">
      <dsp:nvSpPr>
        <dsp:cNvPr id="0" name=""/>
        <dsp:cNvSpPr/>
      </dsp:nvSpPr>
      <dsp:spPr>
        <a:xfrm>
          <a:off x="8976470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Eredmény értékelése</a:t>
          </a:r>
        </a:p>
      </dsp:txBody>
      <dsp:txXfrm>
        <a:off x="9308893" y="2289786"/>
        <a:ext cx="997271" cy="664846"/>
      </dsp:txXfrm>
    </dsp:sp>
    <dsp:sp modelId="{D26B9069-3B79-4B2D-970D-D06A824C443D}">
      <dsp:nvSpPr>
        <dsp:cNvPr id="0" name=""/>
        <dsp:cNvSpPr/>
      </dsp:nvSpPr>
      <dsp:spPr>
        <a:xfrm>
          <a:off x="10472375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 err="1"/>
            <a:t>Evaluate</a:t>
          </a:r>
          <a:endParaRPr lang="hu-HU" sz="1200" kern="1200" dirty="0"/>
        </a:p>
      </dsp:txBody>
      <dsp:txXfrm>
        <a:off x="10804798" y="2289786"/>
        <a:ext cx="997271" cy="664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356F9-9EEF-4D32-B520-638B2E564BE1}">
      <dsp:nvSpPr>
        <dsp:cNvPr id="0" name=""/>
        <dsp:cNvSpPr/>
      </dsp:nvSpPr>
      <dsp:spPr>
        <a:xfrm>
          <a:off x="4866391" y="1999819"/>
          <a:ext cx="1405798" cy="140579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600" kern="1200" dirty="0"/>
            <a:t>Adatforrás</a:t>
          </a:r>
        </a:p>
      </dsp:txBody>
      <dsp:txXfrm>
        <a:off x="5072265" y="2205693"/>
        <a:ext cx="994050" cy="994050"/>
      </dsp:txXfrm>
    </dsp:sp>
    <dsp:sp modelId="{2BF9BEA7-5E87-4FCF-B505-70EEAFEE32C4}">
      <dsp:nvSpPr>
        <dsp:cNvPr id="0" name=""/>
        <dsp:cNvSpPr/>
      </dsp:nvSpPr>
      <dsp:spPr>
        <a:xfrm rot="16200000">
          <a:off x="5460970" y="1560255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>
        <a:off x="5493466" y="1689278"/>
        <a:ext cx="151647" cy="289581"/>
      </dsp:txXfrm>
    </dsp:sp>
    <dsp:sp modelId="{F3C43259-1753-4DC9-BB02-5BB3B2821B44}">
      <dsp:nvSpPr>
        <dsp:cNvPr id="0" name=""/>
        <dsp:cNvSpPr/>
      </dsp:nvSpPr>
      <dsp:spPr>
        <a:xfrm>
          <a:off x="4690666" y="-166182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Médiaelemek: képek, videók, hangok</a:t>
          </a:r>
        </a:p>
      </dsp:txBody>
      <dsp:txXfrm>
        <a:off x="4948009" y="91161"/>
        <a:ext cx="1242561" cy="1242561"/>
      </dsp:txXfrm>
    </dsp:sp>
    <dsp:sp modelId="{C366C7D6-D2EF-41D3-BB57-EFF501E9465F}">
      <dsp:nvSpPr>
        <dsp:cNvPr id="0" name=""/>
        <dsp:cNvSpPr/>
      </dsp:nvSpPr>
      <dsp:spPr>
        <a:xfrm rot="19800000">
          <a:off x="6241385" y="2010828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>
        <a:off x="6245739" y="2123603"/>
        <a:ext cx="151647" cy="289581"/>
      </dsp:txXfrm>
    </dsp:sp>
    <dsp:sp modelId="{81EDBAD5-D677-4A38-A057-9A96BC8F2A1F}">
      <dsp:nvSpPr>
        <dsp:cNvPr id="0" name=""/>
        <dsp:cNvSpPr/>
      </dsp:nvSpPr>
      <dsp:spPr>
        <a:xfrm>
          <a:off x="6414297" y="828955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Közösségi platformok, </a:t>
          </a:r>
          <a:r>
            <a:rPr lang="hu-HU" sz="1400" kern="1200" dirty="0" err="1"/>
            <a:t>crowdsourcing</a:t>
          </a:r>
          <a:endParaRPr lang="hu-HU" sz="1400" kern="1200" dirty="0"/>
        </a:p>
      </dsp:txBody>
      <dsp:txXfrm>
        <a:off x="6671640" y="1086298"/>
        <a:ext cx="1242561" cy="1242561"/>
      </dsp:txXfrm>
    </dsp:sp>
    <dsp:sp modelId="{7542217A-D01E-496D-A9E2-C314DAA922E4}">
      <dsp:nvSpPr>
        <dsp:cNvPr id="0" name=""/>
        <dsp:cNvSpPr/>
      </dsp:nvSpPr>
      <dsp:spPr>
        <a:xfrm rot="1800000">
          <a:off x="6241385" y="2911973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>
        <a:off x="6245739" y="2992252"/>
        <a:ext cx="151647" cy="289581"/>
      </dsp:txXfrm>
    </dsp:sp>
    <dsp:sp modelId="{D7027BAF-3D24-4158-ACB3-0A6B5BA33235}">
      <dsp:nvSpPr>
        <dsp:cNvPr id="0" name=""/>
        <dsp:cNvSpPr/>
      </dsp:nvSpPr>
      <dsp:spPr>
        <a:xfrm>
          <a:off x="6414297" y="2819233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Tradicionális adatbázisok</a:t>
          </a:r>
        </a:p>
      </dsp:txBody>
      <dsp:txXfrm>
        <a:off x="6671640" y="3076576"/>
        <a:ext cx="1242561" cy="1242561"/>
      </dsp:txXfrm>
    </dsp:sp>
    <dsp:sp modelId="{1799C7D6-11B2-483F-ABF4-5945575B9307}">
      <dsp:nvSpPr>
        <dsp:cNvPr id="0" name=""/>
        <dsp:cNvSpPr/>
      </dsp:nvSpPr>
      <dsp:spPr>
        <a:xfrm rot="5400000">
          <a:off x="5460970" y="3362545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>
        <a:off x="5493466" y="3426576"/>
        <a:ext cx="151647" cy="289581"/>
      </dsp:txXfrm>
    </dsp:sp>
    <dsp:sp modelId="{D8C4A400-BA92-4DFF-BB7A-8A06714934A0}">
      <dsp:nvSpPr>
        <dsp:cNvPr id="0" name=""/>
        <dsp:cNvSpPr/>
      </dsp:nvSpPr>
      <dsp:spPr>
        <a:xfrm>
          <a:off x="4690666" y="3814372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 err="1"/>
            <a:t>IoT</a:t>
          </a:r>
          <a:r>
            <a:rPr lang="hu-HU" sz="1400" kern="1200" dirty="0"/>
            <a:t> szenzorok</a:t>
          </a:r>
        </a:p>
      </dsp:txBody>
      <dsp:txXfrm>
        <a:off x="4948009" y="4071715"/>
        <a:ext cx="1242561" cy="1242561"/>
      </dsp:txXfrm>
    </dsp:sp>
    <dsp:sp modelId="{27872F69-389C-45B3-8BCF-ADAE63EDAB1A}">
      <dsp:nvSpPr>
        <dsp:cNvPr id="0" name=""/>
        <dsp:cNvSpPr/>
      </dsp:nvSpPr>
      <dsp:spPr>
        <a:xfrm rot="9000000">
          <a:off x="4680556" y="2911973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 rot="10800000">
        <a:off x="4741194" y="2992252"/>
        <a:ext cx="151647" cy="289581"/>
      </dsp:txXfrm>
    </dsp:sp>
    <dsp:sp modelId="{EA20F7C4-1A4D-4C95-9380-0872C231243C}">
      <dsp:nvSpPr>
        <dsp:cNvPr id="0" name=""/>
        <dsp:cNvSpPr/>
      </dsp:nvSpPr>
      <dsp:spPr>
        <a:xfrm>
          <a:off x="2967035" y="2819233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Weben elérhető tartalmak</a:t>
          </a:r>
        </a:p>
      </dsp:txBody>
      <dsp:txXfrm>
        <a:off x="3224378" y="3076576"/>
        <a:ext cx="1242561" cy="1242561"/>
      </dsp:txXfrm>
    </dsp:sp>
    <dsp:sp modelId="{1BDC3532-742C-48AC-83C5-F0ED537DE722}">
      <dsp:nvSpPr>
        <dsp:cNvPr id="0" name=""/>
        <dsp:cNvSpPr/>
      </dsp:nvSpPr>
      <dsp:spPr>
        <a:xfrm rot="12600000">
          <a:off x="4680556" y="2010828"/>
          <a:ext cx="216639" cy="48263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100" kern="1200"/>
        </a:p>
      </dsp:txBody>
      <dsp:txXfrm rot="10800000">
        <a:off x="4741194" y="2123603"/>
        <a:ext cx="151647" cy="289581"/>
      </dsp:txXfrm>
    </dsp:sp>
    <dsp:sp modelId="{654B4CB2-3725-4B7A-8EBF-25729A069BAA}">
      <dsp:nvSpPr>
        <dsp:cNvPr id="0" name=""/>
        <dsp:cNvSpPr/>
      </dsp:nvSpPr>
      <dsp:spPr>
        <a:xfrm>
          <a:off x="2967035" y="828955"/>
          <a:ext cx="1757247" cy="17572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Felhő-szolgáltatásokban tárolt tartalmak</a:t>
          </a:r>
        </a:p>
      </dsp:txBody>
      <dsp:txXfrm>
        <a:off x="3224378" y="1086298"/>
        <a:ext cx="1242561" cy="12425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2020. 07. 05.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7/5/20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https://www.tankonyvtar.hu/hu/tartalom/tamop425/0046_alkalmazott_mesterseges_intelligencia/ch03s02.html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9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Feladat: különböző területeken, szakmákhoz (</a:t>
            </a:r>
            <a:r>
              <a:rPr lang="hu-HU" dirty="0" err="1"/>
              <a:t>domain</a:t>
            </a:r>
            <a:r>
              <a:rPr lang="hu-HU" dirty="0"/>
              <a:t> területekhez) keressenek MI példákat.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30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Feladat: különböző területeken, szakmákhoz (</a:t>
            </a:r>
            <a:r>
              <a:rPr lang="hu-HU" dirty="0" err="1"/>
              <a:t>domain</a:t>
            </a:r>
            <a:r>
              <a:rPr lang="hu-HU" dirty="0"/>
              <a:t> területekhez) keressenek MI példákat.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68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7/5/20 10:08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Felügyelt tanulásra példa: mutatok képeket kutyákról és macskákról, ezek alapján legyen képes eldönteni egy új képről, hogy az kutya vagy macska.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További információk: http://mialmanach.mit.bme.hu/neuralis/ch02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72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Nem felügyelt tanulásra példa: a korábbi vásárlások alapján határozzam meg, hogy melyik jellemző, paraméter menyire határozza megy egy ingatlan értékét (nincs előzetes információm arról, hogy ez mi lehet – több is lehet, arányosítva, </a:t>
            </a:r>
            <a:r>
              <a:rPr lang="hu-HU" sz="1200" dirty="0" err="1"/>
              <a:t>stb</a:t>
            </a:r>
            <a:r>
              <a:rPr lang="hu-HU" sz="1200" dirty="0"/>
              <a:t>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https://medium.com/@tekaround/train-validation-test-set-in-machine-learning-how-to-understand-6cdd98d4a764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39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gondol a hallgatóság, mitől tekinthetünk mesterséges intelligenciának valamit?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63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5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37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https://www.tankonyvtar.hu/hu/tartalom/tamop425/0046_alkalmazott_mesterseges_intelligencia/ch04s02.html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21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https://www.tankonyvtar.hu/hu/tartalom/tamop425/0046_alkalmazott_mesterseges_intelligencia/ch04s02.html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8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2069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36525"/>
            <a:ext cx="9577084" cy="930694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25290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1287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98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3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78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36512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05/07/2020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701" r:id="rId15"/>
    <p:sldLayoutId id="2147483696" r:id="rId16"/>
    <p:sldLayoutId id="2147483694" r:id="rId17"/>
    <p:sldLayoutId id="2147483697" r:id="rId18"/>
    <p:sldLayoutId id="2147483698" r:id="rId19"/>
    <p:sldLayoutId id="214748370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tylervigen.com/spurious-correlations" TargetMode="Externa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WXHM_i-fgGo?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towardsdatascience.com/types-of-machine-learning-algorithms-you-should-know-953a08248861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qDbpYUbf3e0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achinelearningmastery.com/a-tour-of-machine-learning-algorithms/" TargetMode="Externa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oSdPmxRCWws?feature=oembed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EuBBz3bI-aA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fSytzGwwBVw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Kdsp6soqA7o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machinelearningmastery.com/data-leakage-machine-learning/" TargetMode="Externa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bBt0imn77Zg?feature=oembed" TargetMode="Externa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youtube.com/watch?v=OGxgnH8y2NM&amp;list=PLQVvvaa0QuDfKTOs3Keq_kaG2P55YRn5v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youtube.com/user/victorlavrenko/playlists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toolbox.google.com/datasetsearch" TargetMode="External"/><Relationship Id="rId3" Type="http://schemas.openxmlformats.org/officeDocument/2006/relationships/hyperlink" Target="https://www.analyticsvidhya.com/blog/2018/03/comprehensive-collection-deep-learning-datasets/" TargetMode="External"/><Relationship Id="rId7" Type="http://schemas.openxmlformats.org/officeDocument/2006/relationships/hyperlink" Target="https://en.wikipedia.org/wiki/List_of_datasets_for_machine_learning_research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awesomedata/awesome-public-datasets" TargetMode="External"/><Relationship Id="rId5" Type="http://schemas.openxmlformats.org/officeDocument/2006/relationships/hyperlink" Target="https://registry.opendata.aws/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s://medium.com/@hjalli/10-famous-and-useful-demo-data-sets-1e267d7b5c03" TargetMode="External"/><Relationship Id="rId9" Type="http://schemas.openxmlformats.org/officeDocument/2006/relationships/hyperlink" Target="https://www.kaggle.com/dataset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it.ly/2PmWRcV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medium.com/element-ai-research-lab/stabilizing-neural-style-transfer-for-video-62675e203e42" TargetMode="Externa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logs.nvidia.com/blog/2017/12/03/nvidia-research-nips/" TargetMode="Externa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twitter.com/_pandy/status/689209034143084547?lang=en" TargetMode="Externa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openai.com/blog/better-language-models/" TargetMode="Externa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youtube.com/watch?v=LSHZ_b05W7o" TargetMode="Externa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www.dailymail.co.uk/sciencetech/article-2958597/Facial-recognition-breakthrough-Deep-Dense-software-spots-faces-images-partially-hidden-UPSIDE-DOWN.html" TargetMode="Externa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news.developer.nvidia.com/using-cuda-and-machine-learning-to-detect-colon-cancer/" TargetMode="Externa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blog.openai.com/openai-five/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www.youtube.com/watch?v=cUTMhmVh1qs" TargetMode="Externa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aimotive.com/" TargetMode="Externa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Gépi tanulás bevezetés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Gépi tanulás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r>
              <a:rPr lang="hu-HU" sz="2800" dirty="0" err="1"/>
              <a:t>Tarcsi</a:t>
            </a:r>
            <a:r>
              <a:rPr lang="hu-HU" sz="2800" dirty="0"/>
              <a:t> Ádám, Nagyfi Richárd</a:t>
            </a:r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780BFB-9EA0-4FCD-84CF-D73611A2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9" y="136525"/>
            <a:ext cx="9577084" cy="930694"/>
          </a:xfrm>
        </p:spPr>
        <p:txBody>
          <a:bodyPr/>
          <a:lstStyle/>
          <a:p>
            <a:r>
              <a:rPr lang="hu-HU" dirty="0"/>
              <a:t>Gépi tanulási eljárások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225A0FD-1599-49FB-9D0C-BF4E3ACB8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Cél egy adott feladat automatizálása az elérhető adatok alapján, anélkül, hogy arra mi magunk, expliciten szabályrendszert állítanánk fel (a szabályok csak egy részét tudjuk felállítani, de ezek önmagukban nem elégségesek a probléma megoldására, nem tudunk magunktól IF ELSE ágakat kitalálni mindenre).</a:t>
            </a:r>
          </a:p>
          <a:p>
            <a:r>
              <a:rPr lang="hu-HU" dirty="0"/>
              <a:t>Nagy mennyiségű, de nem reprezentatív adattal dolgozunk (a reprezentativitás lehetséges, hogy nem is érhető el adott területen).</a:t>
            </a:r>
          </a:p>
          <a:p>
            <a:r>
              <a:rPr lang="hu-HU" dirty="0"/>
              <a:t>Iteratív folyamat, amit empirikusan </a:t>
            </a:r>
            <a:r>
              <a:rPr lang="hu-HU" dirty="0" err="1"/>
              <a:t>validálunk</a:t>
            </a:r>
            <a:r>
              <a:rPr lang="hu-HU" dirty="0"/>
              <a:t>. Célunk, hogy a való életben a lehető legjobb megoldást nyújtsa a rendszerünk.</a:t>
            </a:r>
          </a:p>
          <a:p>
            <a:r>
              <a:rPr lang="hu-HU" dirty="0"/>
              <a:t>Előny az interpretálhatóság, de a bemeneti változók nagy száma miatt ez általában nem, vagy csak részben megoldható. </a:t>
            </a:r>
          </a:p>
        </p:txBody>
      </p:sp>
    </p:spTree>
    <p:extLst>
      <p:ext uri="{BB962C8B-B14F-4D97-AF65-F5344CB8AC3E}">
        <p14:creationId xmlns:p14="http://schemas.microsoft.com/office/powerpoint/2010/main" val="247362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ím 27">
            <a:extLst>
              <a:ext uri="{FF2B5EF4-FFF2-40B4-BE49-F238E27FC236}">
                <a16:creationId xmlns:a16="http://schemas.microsoft.com/office/drawing/2014/main" id="{16AB8F19-569F-4724-855C-94FDB2571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874126"/>
          </a:xfrm>
        </p:spPr>
        <p:txBody>
          <a:bodyPr>
            <a:noAutofit/>
          </a:bodyPr>
          <a:lstStyle/>
          <a:p>
            <a:r>
              <a:rPr lang="hu-HU" sz="3000" dirty="0"/>
              <a:t>A mesterséges neurális hálózatok is gépi tanulási megoldások</a:t>
            </a:r>
          </a:p>
        </p:txBody>
      </p:sp>
      <p:sp>
        <p:nvSpPr>
          <p:cNvPr id="33" name="Tartalom helye 32">
            <a:extLst>
              <a:ext uri="{FF2B5EF4-FFF2-40B4-BE49-F238E27FC236}">
                <a16:creationId xmlns:a16="http://schemas.microsoft.com/office/drawing/2014/main" id="{9A63094E-D59C-4829-91F6-D4416E8D5C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hu-HU" sz="2400" b="1" dirty="0"/>
              <a:t>Általános gépi tanulás</a:t>
            </a:r>
          </a:p>
          <a:p>
            <a:r>
              <a:rPr lang="hu-HU" sz="2200" dirty="0"/>
              <a:t>Néhány esetben kevesebb adattal is hasznos eredményeket kaphatunk. Az adatok számának növelése javítja a modelleket, de csak egy bizonyos határig.</a:t>
            </a:r>
          </a:p>
          <a:p>
            <a:r>
              <a:rPr lang="hu-HU" sz="2200" dirty="0"/>
              <a:t>Szakértők által kiválogatott és átalakított bemeneti változókat alkalmazunk. Egy jelenségből a szabályrendszerünk alapján olyan adatokat próbálunk kinyerni, amelyek a modelljeink számára hasznosak. </a:t>
            </a:r>
          </a:p>
          <a:p>
            <a:r>
              <a:rPr lang="hu-HU" sz="2200" dirty="0"/>
              <a:t>Egyes modellek (például a döntési fák) könnyen </a:t>
            </a:r>
            <a:r>
              <a:rPr lang="hu-HU" sz="2200" dirty="0" err="1"/>
              <a:t>interpretálhatóak</a:t>
            </a:r>
            <a:r>
              <a:rPr lang="hu-HU" sz="2200" dirty="0"/>
              <a:t>, ember számára is értelmezhető a döntésük oka.</a:t>
            </a:r>
          </a:p>
        </p:txBody>
      </p:sp>
      <p:sp>
        <p:nvSpPr>
          <p:cNvPr id="56" name="Tartalom helye 55">
            <a:extLst>
              <a:ext uri="{FF2B5EF4-FFF2-40B4-BE49-F238E27FC236}">
                <a16:creationId xmlns:a16="http://schemas.microsoft.com/office/drawing/2014/main" id="{216A0A9B-D9DE-4E00-94D5-1B8F4189F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hu-HU" sz="2400" b="1" dirty="0"/>
              <a:t>Neurális hálózatok (Deep </a:t>
            </a:r>
            <a:r>
              <a:rPr lang="hu-HU" sz="2400" b="1" dirty="0" err="1"/>
              <a:t>Learning</a:t>
            </a:r>
            <a:r>
              <a:rPr lang="hu-HU" sz="2400" b="1" dirty="0"/>
              <a:t>)</a:t>
            </a:r>
          </a:p>
          <a:p>
            <a:r>
              <a:rPr lang="hu-HU" sz="2200" dirty="0"/>
              <a:t>Nagy mennyiségű adatra van szükség a betanításukhoz, az adatok további növelése pedig tovább javíthatja az eredményeket.</a:t>
            </a:r>
          </a:p>
          <a:p>
            <a:r>
              <a:rPr lang="hu-HU" sz="2200" dirty="0"/>
              <a:t>Sok, egyszerű </a:t>
            </a:r>
            <a:r>
              <a:rPr lang="hu-HU" sz="2200" dirty="0" err="1"/>
              <a:t>feature</a:t>
            </a:r>
            <a:r>
              <a:rPr lang="hu-HU" sz="2200" dirty="0"/>
              <a:t>-t használunk, amelyek hasznosságát a háló maga „tanulja” meg.</a:t>
            </a:r>
          </a:p>
          <a:p>
            <a:r>
              <a:rPr lang="hu-HU" sz="2200" dirty="0"/>
              <a:t>Csak további módszerekkel válik részben interpretálhatóvá a működésük. A valóságban inkább véletlen egybeesés, ha a döntéseik oka hasonlít az emberekére. </a:t>
            </a:r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97983D63-D449-46E6-B852-BFE3BFD1A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94967" y="433810"/>
            <a:ext cx="524574" cy="5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5518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96A7BF-8EF4-46A7-B2E9-56E620DC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vagy nem MI?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959EAA-11AE-4EAD-A30F-D4415A0DC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2010-es évek elején a GPS rendszerekre épülő navigációs rendszereket hívták MI-</a:t>
            </a:r>
            <a:r>
              <a:rPr lang="hu-HU" sz="2400" dirty="0" err="1"/>
              <a:t>nek</a:t>
            </a:r>
            <a:r>
              <a:rPr lang="hu-HU" sz="2400" dirty="0"/>
              <a:t>, hiszen emberi beszéddel irányították a sofőrt A-</a:t>
            </a:r>
            <a:r>
              <a:rPr lang="hu-HU" sz="2400" dirty="0" err="1"/>
              <a:t>ból</a:t>
            </a:r>
            <a:r>
              <a:rPr lang="hu-HU" sz="2400" dirty="0"/>
              <a:t> B-be. Út(vonalkereső) algoritmust használtak ehhez.  </a:t>
            </a:r>
          </a:p>
          <a:p>
            <a:r>
              <a:rPr lang="hu-HU" sz="2400" dirty="0"/>
              <a:t>A videojáték MI-k általában összetett állapotgépek, amik csak minimális adaptálásra képesek (például az ellenségek nehézsége automatikusan változhat a játékos ügyességétől függően).</a:t>
            </a:r>
          </a:p>
          <a:p>
            <a:r>
              <a:rPr lang="hu-HU" sz="2400" dirty="0"/>
              <a:t>A </a:t>
            </a:r>
            <a:r>
              <a:rPr lang="hu-HU" sz="2400" dirty="0" err="1"/>
              <a:t>ChatBot</a:t>
            </a:r>
            <a:r>
              <a:rPr lang="hu-HU" sz="2400" dirty="0"/>
              <a:t>-ok és számos okos eszközök nagyrészt csak IF ELSE ágakból állnak, mégis AI-ként szokás rájuk hivatkozni. </a:t>
            </a:r>
          </a:p>
          <a:p>
            <a:endParaRPr lang="hu-HU" sz="2400" dirty="0"/>
          </a:p>
          <a:p>
            <a:r>
              <a:rPr lang="hu-HU" sz="2400" dirty="0"/>
              <a:t>Mi az amitől valamit mesterséges intelligenciának tekintünk?</a:t>
            </a:r>
          </a:p>
        </p:txBody>
      </p:sp>
    </p:spTree>
    <p:extLst>
      <p:ext uri="{BB962C8B-B14F-4D97-AF65-F5344CB8AC3E}">
        <p14:creationId xmlns:p14="http://schemas.microsoft.com/office/powerpoint/2010/main" val="404811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C9FB64E-6ABC-4C29-9745-E3261CCC1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anchor="b">
            <a:normAutofit/>
          </a:bodyPr>
          <a:lstStyle/>
          <a:p>
            <a:r>
              <a:rPr lang="en-US"/>
              <a:t>MI technológiák</a:t>
            </a:r>
          </a:p>
        </p:txBody>
      </p:sp>
      <p:pic>
        <p:nvPicPr>
          <p:cNvPr id="6" name="Picture 5" descr="A picture containing table, bed, laying, holding&#10;&#10;Description automatically generated">
            <a:extLst>
              <a:ext uri="{FF2B5EF4-FFF2-40B4-BE49-F238E27FC236}">
                <a16:creationId xmlns:a16="http://schemas.microsoft.com/office/drawing/2014/main" id="{E1D4F5BA-14AC-497A-9170-57BB73B3C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88"/>
          <a:stretch/>
        </p:blipFill>
        <p:spPr>
          <a:xfrm>
            <a:off x="5109983" y="2024414"/>
            <a:ext cx="6275035" cy="2806730"/>
          </a:xfrm>
          <a:prstGeom prst="rect">
            <a:avLst/>
          </a:prstGeom>
          <a:noFill/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7BCA841-8395-42F5-9B34-1D2E3136E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C62B51-A3B0-BB4A-8947-73881E4F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dirty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97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44C53A-43DC-45C9-8134-A1C0C6B6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</a:t>
            </a:r>
            <a:r>
              <a:rPr lang="hu-HU" dirty="0" err="1"/>
              <a:t>technológai</a:t>
            </a:r>
            <a:r>
              <a:rPr lang="hu-HU" dirty="0"/>
              <a:t> térkép</a:t>
            </a:r>
          </a:p>
        </p:txBody>
      </p:sp>
      <p:pic>
        <p:nvPicPr>
          <p:cNvPr id="6" name="Tartalom helye 5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DBBB5912-0F41-4F46-BA7E-BF6BCAEBC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939" y="1125136"/>
            <a:ext cx="9222135" cy="5596339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3CFDF76-104D-4491-9B43-0268334B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65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E6BE27-67D9-BE4B-9F79-79F3FC69D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25" y="68263"/>
            <a:ext cx="10797550" cy="6721475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4AE49B61-8803-6143-952B-37B7F4B8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dirty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33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553E-164F-4191-8658-1189AE82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3600" dirty="0">
                <a:solidFill>
                  <a:srgbClr val="FFFFFF"/>
                </a:solidFill>
              </a:rPr>
              <a:t>Gépi tanulási algoritmusok térképe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B0C1DC-6908-4091-91E2-3CFE1962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ED93699-2DBE-4011-A442-E2BEB48F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204382-F0F6-4D65-A7EB-46E2FAE51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21" y="802809"/>
            <a:ext cx="7541541" cy="57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39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BCE64B-53FB-4017-8A49-C8B6DB366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Egyéb érdekességek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0B4EB8A-F670-4DAC-8065-82FA5AB4D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E537086-DF64-45E7-B921-24C8CC33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52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7FCB52-DB70-493E-B124-81C65950B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l"/>
            <a:r>
              <a:rPr lang="hu-HU" sz="3600" dirty="0">
                <a:solidFill>
                  <a:schemeClr val="bg1"/>
                </a:solidFill>
              </a:rPr>
              <a:t>Gyakori tévhitek mesterséges Neurális Hálókról és Big Datáról</a:t>
            </a:r>
          </a:p>
        </p:txBody>
      </p:sp>
      <p:sp>
        <p:nvSpPr>
          <p:cNvPr id="66" name="Tartalom helye 2">
            <a:extLst>
              <a:ext uri="{FF2B5EF4-FFF2-40B4-BE49-F238E27FC236}">
                <a16:creationId xmlns:a16="http://schemas.microsoft.com/office/drawing/2014/main" id="{4CF311B7-2559-4D6C-9577-13DEF7F4B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Nem igaz, hogy a mesterséges Neurális Hálók, az agy „másolatai” lennének (erről részletesebben később)</a:t>
            </a:r>
          </a:p>
          <a:p>
            <a:r>
              <a:rPr lang="hu-HU" sz="2400" dirty="0"/>
              <a:t>Nem igaz, hogy „</a:t>
            </a:r>
            <a:r>
              <a:rPr lang="hu-HU" sz="2400" dirty="0" err="1"/>
              <a:t>black</a:t>
            </a:r>
            <a:r>
              <a:rPr lang="hu-HU" sz="2400" dirty="0"/>
              <a:t> </a:t>
            </a:r>
            <a:r>
              <a:rPr lang="hu-HU" sz="2400" dirty="0" err="1"/>
              <a:t>box</a:t>
            </a:r>
            <a:r>
              <a:rPr lang="hu-HU" sz="2400" dirty="0"/>
              <a:t>”-ként csak adatokat kell beléjük öntenünk és maguktól kitalálnák a megoldást</a:t>
            </a:r>
          </a:p>
          <a:p>
            <a:r>
              <a:rPr lang="hu-HU" sz="2400" dirty="0"/>
              <a:t>Nem igaz, hogy nincs szükség matematikai ismeretekre gépi tanuláshoz</a:t>
            </a:r>
          </a:p>
          <a:p>
            <a:r>
              <a:rPr lang="hu-HU" sz="2400" dirty="0"/>
              <a:t>Nem igaz, hogy a kvalitatív és kvantitatív módszereket, statisztikai megközelítéseket egy az egyben felváltanák a Big Data megközelítések</a:t>
            </a:r>
          </a:p>
          <a:p>
            <a:r>
              <a:rPr lang="hu-HU" sz="2400" dirty="0"/>
              <a:t>Nem igaz, hogy a bonyolultabb feladatok megoldásához </a:t>
            </a:r>
            <a:r>
              <a:rPr lang="hu-HU" sz="2400" b="1" dirty="0"/>
              <a:t>CSAK</a:t>
            </a:r>
            <a:r>
              <a:rPr lang="hu-HU" sz="2400" dirty="0"/>
              <a:t> több </a:t>
            </a:r>
            <a:r>
              <a:rPr lang="hu-HU" sz="2400" dirty="0" err="1"/>
              <a:t>layer</a:t>
            </a:r>
            <a:r>
              <a:rPr lang="hu-HU" sz="2400" dirty="0"/>
              <a:t>-t kell hozzáadni a modellekhez</a:t>
            </a:r>
          </a:p>
          <a:p>
            <a:r>
              <a:rPr lang="hu-HU" sz="2400" dirty="0"/>
              <a:t>Nem igaz, hogy a </a:t>
            </a:r>
            <a:r>
              <a:rPr lang="hu-HU" sz="2400" dirty="0" err="1"/>
              <a:t>feature-ök</a:t>
            </a:r>
            <a:r>
              <a:rPr lang="hu-HU" sz="2400" dirty="0"/>
              <a:t> (bemeneti változók) vakon történő növelése önmagában jobb eredményeket hozna a gépi tanulási feladatokban.</a:t>
            </a:r>
          </a:p>
          <a:p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4004318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E5978E24-5B40-45D9-BEBD-EB70430B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117" y="3295454"/>
            <a:ext cx="3501197" cy="122329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2600" dirty="0"/>
              <a:t>Anscombe's quartet:</a:t>
            </a:r>
            <a:br>
              <a:rPr lang="en-US" sz="2600" dirty="0"/>
            </a:br>
            <a:r>
              <a:rPr lang="en-US" sz="2600" dirty="0"/>
              <a:t>mind a 4 </a:t>
            </a:r>
            <a:r>
              <a:rPr lang="en-US" sz="2600" dirty="0" err="1"/>
              <a:t>adathalmaz</a:t>
            </a:r>
            <a:r>
              <a:rPr lang="en-US" sz="2600" dirty="0"/>
              <a:t> </a:t>
            </a:r>
            <a:r>
              <a:rPr lang="en-US" sz="2600" dirty="0" err="1"/>
              <a:t>hasonló</a:t>
            </a:r>
            <a:r>
              <a:rPr lang="en-US" sz="2600" dirty="0"/>
              <a:t>, ha </a:t>
            </a:r>
            <a:r>
              <a:rPr lang="en-US" sz="2600" dirty="0" err="1"/>
              <a:t>csak</a:t>
            </a:r>
            <a:r>
              <a:rPr lang="en-US" sz="2600" dirty="0"/>
              <a:t> a </a:t>
            </a:r>
            <a:r>
              <a:rPr lang="en-US" sz="2600" dirty="0" err="1"/>
              <a:t>gyakori</a:t>
            </a:r>
            <a:r>
              <a:rPr lang="en-US" sz="2600" dirty="0"/>
              <a:t> </a:t>
            </a:r>
            <a:r>
              <a:rPr lang="en-US" sz="2600" dirty="0" err="1"/>
              <a:t>statisztikai</a:t>
            </a:r>
            <a:r>
              <a:rPr lang="en-US" sz="2600" dirty="0"/>
              <a:t> </a:t>
            </a:r>
            <a:r>
              <a:rPr lang="en-US" sz="2600" dirty="0" err="1"/>
              <a:t>mérőszámaikat</a:t>
            </a:r>
            <a:r>
              <a:rPr lang="en-US" sz="2600" dirty="0"/>
              <a:t> </a:t>
            </a:r>
            <a:r>
              <a:rPr lang="en-US" sz="2600" dirty="0" err="1"/>
              <a:t>nézzük</a:t>
            </a:r>
            <a:r>
              <a:rPr lang="hu-HU" sz="2600" dirty="0"/>
              <a:t> (átlag, szórás, stb.)</a:t>
            </a:r>
            <a:br>
              <a:rPr lang="en-US" sz="2600" dirty="0"/>
            </a:br>
            <a:endParaRPr lang="en-US" sz="2600" dirty="0"/>
          </a:p>
        </p:txBody>
      </p:sp>
      <p:pic>
        <p:nvPicPr>
          <p:cNvPr id="1026" name="Picture 2" descr="Anscombe's_quartet">
            <a:extLst>
              <a:ext uri="{FF2B5EF4-FFF2-40B4-BE49-F238E27FC236}">
                <a16:creationId xmlns:a16="http://schemas.microsoft.com/office/drawing/2014/main" id="{6223249D-3ADB-496B-8409-CD8BAF12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257" y="923501"/>
            <a:ext cx="7038704" cy="5120657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825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30FAA61E-9109-4B6D-9CFD-F2C0A52C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Gépi tanulás (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)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9DC940D-D968-45AB-8FD5-1A69DE9F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gépi tanulás célja olyan algoritmusok készítése, melyek a rendelkezésre álló adatokból egy modellt tanulnak / tapasztalatot szereznek, és ezt felhasználva következtetést vonnak le / előrejelzést, </a:t>
            </a:r>
            <a:r>
              <a:rPr lang="hu-HU" sz="2400" dirty="0" err="1"/>
              <a:t>predikciót</a:t>
            </a:r>
            <a:r>
              <a:rPr lang="hu-HU" sz="2400" dirty="0"/>
              <a:t> tesznek lehetővé a tanított, vagy újabb (hasonló) adatokon.</a:t>
            </a:r>
          </a:p>
          <a:p>
            <a:endParaRPr lang="hu-HU" sz="2400" dirty="0"/>
          </a:p>
          <a:p>
            <a:r>
              <a:rPr lang="hu-HU" sz="2400" dirty="0"/>
              <a:t>Bemenetei (mindkettő jelentősen meghatározza / befolyásolja a tanulás eredményességét):</a:t>
            </a:r>
          </a:p>
          <a:p>
            <a:pPr lvl="1"/>
            <a:r>
              <a:rPr lang="hu-HU" sz="2200" dirty="0"/>
              <a:t>Paraméterek / változók száma / jellemzők: melyek az adatokat jellemzik</a:t>
            </a:r>
          </a:p>
          <a:p>
            <a:pPr lvl="1"/>
            <a:r>
              <a:rPr lang="hu-HU" sz="2200" dirty="0"/>
              <a:t>Elemszám / mintaszám: az adatok mennyisége</a:t>
            </a:r>
          </a:p>
          <a:p>
            <a:endParaRPr lang="hu-HU" sz="2400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E27ED23-AA71-4FD5-8389-444CB5C2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28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spurious correlation">
            <a:hlinkClick r:id="rId2"/>
            <a:extLst>
              <a:ext uri="{FF2B5EF4-FFF2-40B4-BE49-F238E27FC236}">
                <a16:creationId xmlns:a16="http://schemas.microsoft.com/office/drawing/2014/main" id="{50761812-F01F-4E59-97BD-2F6CF0E67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51" y="1828801"/>
            <a:ext cx="10977768" cy="4336218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9855D78-228F-461C-9975-1D36CBA1E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hu-HU" sz="3000" dirty="0"/>
              <a:t>Megfigyelt </a:t>
            </a:r>
            <a:r>
              <a:rPr lang="hu-HU" sz="3000" dirty="0" err="1"/>
              <a:t>együttjárás</a:t>
            </a:r>
            <a:r>
              <a:rPr lang="hu-HU" sz="3000" dirty="0"/>
              <a:t> nem egyenlő okozati összefüggéssel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6562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édiaelem 2" title="What is machine learning?">
            <a:hlinkClick r:id="" action="ppaction://media"/>
            <a:extLst>
              <a:ext uri="{FF2B5EF4-FFF2-40B4-BE49-F238E27FC236}">
                <a16:creationId xmlns:a16="http://schemas.microsoft.com/office/drawing/2014/main" id="{48524FEB-B39E-498F-B66A-4785545289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ypes of ML algorithms you should know">
            <a:hlinkClick r:id="rId2"/>
            <a:extLst>
              <a:ext uri="{FF2B5EF4-FFF2-40B4-BE49-F238E27FC236}">
                <a16:creationId xmlns:a16="http://schemas.microsoft.com/office/drawing/2014/main" id="{0DA47F8F-C3B5-4DDE-8254-922CCCA3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0068"/>
            <a:ext cx="12179001" cy="529786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99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Machine Learning Methods - Computerphile">
            <a:hlinkClick r:id="" action="ppaction://media"/>
            <a:extLst>
              <a:ext uri="{FF2B5EF4-FFF2-40B4-BE49-F238E27FC236}">
                <a16:creationId xmlns:a16="http://schemas.microsoft.com/office/drawing/2014/main" id="{EFDA608A-4EB9-4DB6-B41A-98D1E07D452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1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EB70EF-B91E-45E1-86CA-BF79F479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73" y="2394858"/>
            <a:ext cx="3516928" cy="2336799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b="1" dirty="0"/>
              <a:t>A Tour of Machine Learning Algorithms</a:t>
            </a:r>
            <a:endParaRPr lang="en-US" sz="6600" dirty="0"/>
          </a:p>
        </p:txBody>
      </p:sp>
      <p:pic>
        <p:nvPicPr>
          <p:cNvPr id="3074" name="Picture 2" descr="Related image">
            <a:hlinkClick r:id="rId2"/>
            <a:extLst>
              <a:ext uri="{FF2B5EF4-FFF2-40B4-BE49-F238E27FC236}">
                <a16:creationId xmlns:a16="http://schemas.microsoft.com/office/drawing/2014/main" id="{1ACC6E1B-5977-40D2-A4A0-E3854D4951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889" y="701536"/>
            <a:ext cx="5464072" cy="5464072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7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Hill Climbing Algorithm &amp; Artificial Intelligence - Computerphile">
            <a:hlinkClick r:id="" action="ppaction://media"/>
            <a:extLst>
              <a:ext uri="{FF2B5EF4-FFF2-40B4-BE49-F238E27FC236}">
                <a16:creationId xmlns:a16="http://schemas.microsoft.com/office/drawing/2014/main" id="{0C605A95-B226-46CA-854B-87736FF6EE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8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Mikor hasznos egy modell?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statisztikai eljárásoktól eltérően, nem lehetünk biztosak abban, hogy az adataink reprezentatívak a teljes sokaságra (vagy hogy egyáltalán egy reprezentatív minta létrehozható lenne). </a:t>
            </a:r>
          </a:p>
          <a:p>
            <a:r>
              <a:rPr lang="hu-HU" dirty="0"/>
              <a:t>Attól, hogy a betanított gépi tanulási algoritmus magas pontossággal teljesít a teszt adatokon, az nem jelenti azt, hogy a valóságban ugyanúgy jól teljesíteni majd. Attól, hogy egy algoritmus képes </a:t>
            </a:r>
            <a:r>
              <a:rPr lang="hu-HU" dirty="0" err="1"/>
              <a:t>extrapolálni</a:t>
            </a:r>
            <a:r>
              <a:rPr lang="hu-HU" dirty="0"/>
              <a:t> múltbéli tendenciákból, az nem jelenti azt, hogy a jövőben is hasonló dolgok fognak történni, mint a múltban. A modelleket iterálni kell.</a:t>
            </a:r>
          </a:p>
          <a:p>
            <a:r>
              <a:rPr lang="hu-HU" dirty="0" err="1"/>
              <a:t>Bias</a:t>
            </a:r>
            <a:r>
              <a:rPr lang="hu-HU" dirty="0"/>
              <a:t>–</a:t>
            </a:r>
            <a:r>
              <a:rPr lang="hu-HU" dirty="0" err="1"/>
              <a:t>variance</a:t>
            </a:r>
            <a:r>
              <a:rPr lang="hu-HU" dirty="0"/>
              <a:t> </a:t>
            </a:r>
            <a:r>
              <a:rPr lang="hu-HU" dirty="0" err="1"/>
              <a:t>tradeoff</a:t>
            </a:r>
            <a:r>
              <a:rPr lang="hu-HU" dirty="0"/>
              <a:t>: a modell minél jobban tanulja meg a tanításra használt adatok sajátosságait, vagy inkább generalizáljon? </a:t>
            </a:r>
          </a:p>
          <a:p>
            <a:r>
              <a:rPr lang="hu-HU" dirty="0"/>
              <a:t>Különböző gépi tanulási modellek, különböző problémákra. Nem mindig a mesterséges Neurális Hálók használata a legjobb megoldás.</a:t>
            </a:r>
          </a:p>
        </p:txBody>
      </p:sp>
    </p:spTree>
    <p:extLst>
      <p:ext uri="{BB962C8B-B14F-4D97-AF65-F5344CB8AC3E}">
        <p14:creationId xmlns:p14="http://schemas.microsoft.com/office/powerpoint/2010/main" val="3178733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édiaelem 2" title="Machine Learning Fundamentals: Bias and Variance">
            <a:hlinkClick r:id="" action="ppaction://media"/>
            <a:extLst>
              <a:ext uri="{FF2B5EF4-FFF2-40B4-BE49-F238E27FC236}">
                <a16:creationId xmlns:a16="http://schemas.microsoft.com/office/drawing/2014/main" id="{1A717A5A-A201-480E-865D-C2938B05CE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87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Machine Learning Fundamentals: Cross Validation">
            <a:hlinkClick r:id="" action="ppaction://media"/>
            <a:extLst>
              <a:ext uri="{FF2B5EF4-FFF2-40B4-BE49-F238E27FC236}">
                <a16:creationId xmlns:a16="http://schemas.microsoft.com/office/drawing/2014/main" id="{D6289157-5434-4E6D-8F30-34604FFC90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02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Machine Learning Fundamentals: The Confusion Matrix">
            <a:hlinkClick r:id="" action="ppaction://media"/>
            <a:extLst>
              <a:ext uri="{FF2B5EF4-FFF2-40B4-BE49-F238E27FC236}">
                <a16:creationId xmlns:a16="http://schemas.microsoft.com/office/drawing/2014/main" id="{7DEAFD11-A257-48BA-8DF0-26B6B2647E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9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A6AC15-A5F3-4BFE-BA5E-5A97F5192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Felügyelt tanulás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E7EE19-D7AF-4751-94A4-1B54C64B9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Rendelkezésre áll sok minta bemenet (adatok, leírók sorozata – </a:t>
            </a:r>
            <a:r>
              <a:rPr lang="hu-HU" sz="2400" dirty="0" err="1"/>
              <a:t>feature</a:t>
            </a:r>
            <a:r>
              <a:rPr lang="hu-HU" sz="2400" dirty="0"/>
              <a:t> </a:t>
            </a:r>
            <a:r>
              <a:rPr lang="hu-HU" sz="2400" dirty="0" err="1"/>
              <a:t>vector</a:t>
            </a:r>
            <a:r>
              <a:rPr lang="hu-HU" sz="2400" dirty="0"/>
              <a:t>) és a bemenethez tartozó elvárt kimenet is (tanár). </a:t>
            </a:r>
          </a:p>
          <a:p>
            <a:r>
              <a:rPr lang="hu-HU" sz="2400" dirty="0"/>
              <a:t>A tanulási folyamat során a rendszer egy függvényt próbál megtanulni, amely megfelelő leképzést ad a mintapontokra és megfelelő általánosítási képességgel rendelkezik a kimenetek meghatározásához.</a:t>
            </a:r>
          </a:p>
          <a:p>
            <a:r>
              <a:rPr lang="hu-HU" sz="2400" dirty="0"/>
              <a:t>A tanúló példákból jól általánosít</a:t>
            </a:r>
          </a:p>
          <a:p>
            <a:r>
              <a:rPr lang="hu-HU" sz="2400" dirty="0"/>
              <a:t>Az eredménye egy függvény, mely:</a:t>
            </a:r>
          </a:p>
          <a:p>
            <a:pPr lvl="1"/>
            <a:r>
              <a:rPr lang="fr-FR" sz="2200" dirty="0"/>
              <a:t>a meglevő mintapontokra j</a:t>
            </a:r>
            <a:r>
              <a:rPr lang="hu-HU" sz="2200" dirty="0"/>
              <a:t>ó</a:t>
            </a:r>
            <a:r>
              <a:rPr lang="fr-FR" sz="2200" dirty="0"/>
              <a:t>l k</a:t>
            </a:r>
            <a:r>
              <a:rPr lang="hu-HU" sz="2200" dirty="0"/>
              <a:t>é</a:t>
            </a:r>
            <a:r>
              <a:rPr lang="fr-FR" sz="2200" dirty="0"/>
              <a:t>pez le</a:t>
            </a:r>
            <a:endParaRPr lang="hu-HU" sz="2200" dirty="0"/>
          </a:p>
          <a:p>
            <a:pPr lvl="1"/>
            <a:r>
              <a:rPr lang="hu-HU" sz="2200" dirty="0"/>
              <a:t>általánosítható, azaz hasonló adatokon (új) jól működik</a:t>
            </a:r>
          </a:p>
          <a:p>
            <a:pPr marL="457200" lvl="1" indent="0">
              <a:buNone/>
            </a:pPr>
            <a:endParaRPr lang="hu-HU" sz="2200" dirty="0"/>
          </a:p>
          <a:p>
            <a:r>
              <a:rPr lang="hu-HU" sz="2400" dirty="0"/>
              <a:t>Példák:</a:t>
            </a:r>
          </a:p>
          <a:p>
            <a:pPr lvl="1"/>
            <a:r>
              <a:rPr lang="hu-HU" sz="2200" dirty="0"/>
              <a:t>Előrejelzés / </a:t>
            </a:r>
            <a:r>
              <a:rPr lang="hu-HU" sz="2200" dirty="0" err="1"/>
              <a:t>predikció</a:t>
            </a:r>
            <a:r>
              <a:rPr lang="hu-HU" sz="2200" dirty="0"/>
              <a:t> (függvényapproximáció)</a:t>
            </a:r>
          </a:p>
          <a:p>
            <a:pPr lvl="1"/>
            <a:r>
              <a:rPr lang="hu-HU" sz="2200" dirty="0"/>
              <a:t>Osztályozás (ismert osztályok)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9EFD6D9-2478-4E4C-BD87-6B3A0A92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1724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ata Leakage in Machine Learning">
            <a:hlinkClick r:id="rId2"/>
            <a:extLst>
              <a:ext uri="{FF2B5EF4-FFF2-40B4-BE49-F238E27FC236}">
                <a16:creationId xmlns:a16="http://schemas.microsoft.com/office/drawing/2014/main" id="{7FD454E0-ECD3-414B-B5AD-ECF70D26A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11106" r="-43" b="30890"/>
          <a:stretch/>
        </p:blipFill>
        <p:spPr bwMode="auto">
          <a:xfrm>
            <a:off x="1" y="1828813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8747658A-836C-446E-ABF2-F80BFE25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Data Leakage megelőzése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103494F-B9F0-4AC1-B222-DE86BE30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6865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BA249E38-1665-490F-BEF5-1EDC3C17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befolyásolja a végeredményt?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E34EB84-18FF-4271-8493-5F279F072F3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 feladathoz felállított szabályrendszerünk (hogyan alakítjuk át az adatokat, milyen célfüggvényt definiálunk, stb.) eleve behatárolja, hogy milyen végeredményekhez juthatunk.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660FDE5-841A-43F0-AF23-93963229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CFC42E25-D52D-42C8-B603-E93E8A0CEE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07883" y="481625"/>
            <a:ext cx="633978" cy="679921"/>
          </a:xfrm>
          <a:prstGeom prst="rect">
            <a:avLst/>
          </a:prstGeom>
        </p:spPr>
      </p:pic>
      <p:pic>
        <p:nvPicPr>
          <p:cNvPr id="9" name="Online médiaelem 4" title="Karl Sims - Evolving Virtual Creatures With Genetic Algorithms">
            <a:hlinkClick r:id="" action="ppaction://media"/>
            <a:extLst>
              <a:ext uri="{FF2B5EF4-FFF2-40B4-BE49-F238E27FC236}">
                <a16:creationId xmlns:a16="http://schemas.microsoft.com/office/drawing/2014/main" id="{3C937BFD-E2EF-4849-9E41-4D4117E698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19800" y="2242193"/>
            <a:ext cx="5529943" cy="31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5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47658A-836C-446E-ABF2-F80BFE25F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31" y="3716369"/>
            <a:ext cx="3501197" cy="1223298"/>
          </a:xfrm>
        </p:spPr>
        <p:txBody>
          <a:bodyPr vert="horz" lIns="228600" tIns="228600" rIns="228600" bIns="0" rtlCol="0">
            <a:normAutofit fontScale="90000"/>
          </a:bodyPr>
          <a:lstStyle/>
          <a:p>
            <a:r>
              <a:rPr lang="hu-HU" sz="4400" dirty="0">
                <a:solidFill>
                  <a:schemeClr val="bg1"/>
                </a:solidFill>
              </a:rPr>
              <a:t>Gyorsan tanuló MI jól hangzik</a:t>
            </a:r>
            <a:br>
              <a:rPr lang="hu-HU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1348AE0-052E-4EFC-ABDE-44262B888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De a valóságban egy adattudós munkájának körülbelül a 80%-a abból áll, hogy az adatokat próbálja összegyűjteni, tisztítani, átalakítani olyan formára, amit a megfelelő gépi tanulási modellek értelmezni tudnak. Feladata a modell betanításával sem ér véget: finomítás </a:t>
            </a:r>
            <a:r>
              <a:rPr lang="hu-HU" dirty="0" err="1"/>
              <a:t>aukiteratív</a:t>
            </a:r>
            <a:r>
              <a:rPr lang="hu-HU" dirty="0"/>
              <a:t> feladat. </a:t>
            </a:r>
          </a:p>
        </p:txBody>
      </p:sp>
    </p:spTree>
    <p:extLst>
      <p:ext uri="{BB962C8B-B14F-4D97-AF65-F5344CB8AC3E}">
        <p14:creationId xmlns:p14="http://schemas.microsoft.com/office/powerpoint/2010/main" val="881703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45CD0BF6-7A57-4DCB-8D0D-3D92D381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200" dirty="0" err="1"/>
              <a:t>Sentdex</a:t>
            </a:r>
            <a:r>
              <a:rPr lang="hu-HU" sz="4200" dirty="0"/>
              <a:t>:</a:t>
            </a:r>
            <a:r>
              <a:rPr lang="en-US" sz="4200" dirty="0"/>
              <a:t> </a:t>
            </a:r>
            <a:r>
              <a:rPr lang="hu-HU" sz="4200" dirty="0"/>
              <a:t>gépi tanulási modellek implementálása, lépésről lépésre</a:t>
            </a:r>
            <a:endParaRPr lang="en-US" sz="4200" dirty="0"/>
          </a:p>
        </p:txBody>
      </p:sp>
      <p:pic>
        <p:nvPicPr>
          <p:cNvPr id="8199" name="Picture 4" descr="Image result for sentdex python">
            <a:hlinkClick r:id="rId2"/>
            <a:extLst>
              <a:ext uri="{FF2B5EF4-FFF2-40B4-BE49-F238E27FC236}">
                <a16:creationId xmlns:a16="http://schemas.microsoft.com/office/drawing/2014/main" id="{74378C7E-11BB-4A2A-B76E-82944F9C51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169776" y="1414845"/>
            <a:ext cx="8888623" cy="510207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333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45CD0BF6-7A57-4DCB-8D0D-3D92D381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ctr">
            <a:noAutofit/>
          </a:bodyPr>
          <a:lstStyle/>
          <a:p>
            <a:pPr>
              <a:lnSpc>
                <a:spcPct val="80000"/>
              </a:lnSpc>
            </a:pPr>
            <a:r>
              <a:rPr lang="hu-HU" sz="4000" dirty="0"/>
              <a:t>Victor </a:t>
            </a:r>
            <a:r>
              <a:rPr lang="hu-HU" sz="4000" dirty="0" err="1"/>
              <a:t>Lavrenko</a:t>
            </a:r>
            <a:r>
              <a:rPr lang="hu-HU" sz="4000" dirty="0"/>
              <a:t> gépi tanulási lejátszási listái</a:t>
            </a:r>
            <a:endParaRPr lang="en-US" sz="4000" dirty="0"/>
          </a:p>
        </p:txBody>
      </p:sp>
      <p:pic>
        <p:nvPicPr>
          <p:cNvPr id="6146" name="Picture 2" descr="Related image">
            <a:hlinkClick r:id="rId2"/>
            <a:extLst>
              <a:ext uri="{FF2B5EF4-FFF2-40B4-BE49-F238E27FC236}">
                <a16:creationId xmlns:a16="http://schemas.microsoft.com/office/drawing/2014/main" id="{BE618834-3C98-45DE-B8F9-7D872626C3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214499" y="1316038"/>
            <a:ext cx="3782053" cy="4735512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04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76A7AC-1DA1-41FA-87DD-36BF07AC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Adatbázisok építése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6474602" cy="4736186"/>
          </a:xfrm>
        </p:spPr>
        <p:txBody>
          <a:bodyPr>
            <a:normAutofit/>
          </a:bodyPr>
          <a:lstStyle/>
          <a:p>
            <a:r>
              <a:rPr lang="hu-HU" sz="2800" dirty="0"/>
              <a:t>Minél több szolgáltatása van egy cégnek, minél több helyen van jelen, annál több adattal rendelkezhet.</a:t>
            </a:r>
          </a:p>
          <a:p>
            <a:r>
              <a:rPr lang="hu-HU" sz="2800" dirty="0"/>
              <a:t>Ingyenes extra szolgáltatások kialakítása azért is éri meg, mert a felhasználók nálunk maradnék és további adatokat hoznak létre.</a:t>
            </a:r>
          </a:p>
          <a:p>
            <a:r>
              <a:rPr lang="hu-HU" sz="2800" dirty="0"/>
              <a:t>Különböző adatbázisok felvásárlása és összefésülése (amennyiben a jog lehetővé teszi)</a:t>
            </a:r>
          </a:p>
        </p:txBody>
      </p:sp>
      <p:pic>
        <p:nvPicPr>
          <p:cNvPr id="6" name="Picture 2" descr="Image result for facebook whatsapp instagram">
            <a:extLst>
              <a:ext uri="{FF2B5EF4-FFF2-40B4-BE49-F238E27FC236}">
                <a16:creationId xmlns:a16="http://schemas.microsoft.com/office/drawing/2014/main" id="{36D592D6-BF04-4845-80C9-12567018B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7" r="30611" b="-1"/>
          <a:stretch/>
        </p:blipFill>
        <p:spPr bwMode="auto">
          <a:xfrm>
            <a:off x="7549862" y="227"/>
            <a:ext cx="4641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75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3B7BFB-C897-46BE-89D3-9843F43F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Crowdsourcing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6503631" cy="4736186"/>
          </a:xfrm>
        </p:spPr>
        <p:txBody>
          <a:bodyPr>
            <a:normAutofit/>
          </a:bodyPr>
          <a:lstStyle/>
          <a:p>
            <a:r>
              <a:rPr lang="hu-HU" sz="2400" dirty="0"/>
              <a:t>Nagy cégek komoly előnyben: a nagy számú szolgáltatásaik és a nagy számú felhasználóbázisuk mind adatot termelhet.</a:t>
            </a:r>
          </a:p>
          <a:p>
            <a:r>
              <a:rPr lang="hu-HU" sz="2400" dirty="0"/>
              <a:t>Captcha: a szöveges ellenőrzések kitöltésével valójában könyvek digitalizálásában segítettünk.</a:t>
            </a:r>
          </a:p>
          <a:p>
            <a:r>
              <a:rPr lang="hu-HU" sz="2400" dirty="0"/>
              <a:t>Captcha képekkel: ezek képfelismerő algoritmusok számára lesznek példák (közlekedési táblák valószínűleg önvezető autóknál lesznek használva, mint emberi munkával annotált adatok)</a:t>
            </a:r>
          </a:p>
        </p:txBody>
      </p:sp>
      <p:pic>
        <p:nvPicPr>
          <p:cNvPr id="35" name="Picture 2" descr="Related image">
            <a:extLst>
              <a:ext uri="{FF2B5EF4-FFF2-40B4-BE49-F238E27FC236}">
                <a16:creationId xmlns:a16="http://schemas.microsoft.com/office/drawing/2014/main" id="{3A43D2A2-DBD4-42AA-8E77-E4DBEC8B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2" y="1837354"/>
            <a:ext cx="3990545" cy="319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550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3300" dirty="0"/>
              <a:t>Különös megoldások adatszerzésre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6242374" cy="4736186"/>
          </a:xfrm>
        </p:spPr>
        <p:txBody>
          <a:bodyPr>
            <a:normAutofit/>
          </a:bodyPr>
          <a:lstStyle/>
          <a:p>
            <a:r>
              <a:rPr lang="hu-HU" sz="2400" dirty="0"/>
              <a:t>Amazon </a:t>
            </a:r>
            <a:r>
              <a:rPr lang="hu-HU" sz="2400" dirty="0" err="1"/>
              <a:t>Mechanical</a:t>
            </a:r>
            <a:r>
              <a:rPr lang="hu-HU" sz="2400" dirty="0"/>
              <a:t> </a:t>
            </a:r>
            <a:r>
              <a:rPr lang="hu-HU" sz="2400" dirty="0" err="1"/>
              <a:t>Turk</a:t>
            </a:r>
            <a:r>
              <a:rPr lang="hu-HU" sz="2400" dirty="0"/>
              <a:t> szolgáltatása: egyszerű feladatok kiadhatók emberek számára, hogy egy jelképes összegért elvégezzék (például képek címkézése, minták készítése, stb.). Ezek később felhasználhatók kutatásokhoz vagy gépi tanulási rendszerekhez.</a:t>
            </a:r>
          </a:p>
          <a:p>
            <a:r>
              <a:rPr lang="hu-HU" sz="2400" dirty="0"/>
              <a:t>A szolgáltatás Kempelen Farkas legendás sakkozógépéről A Törökről kapta a nevét.</a:t>
            </a:r>
          </a:p>
        </p:txBody>
      </p:sp>
      <p:pic>
        <p:nvPicPr>
          <p:cNvPr id="32" name="Picture 2" descr="Image result for mechanical turk">
            <a:extLst>
              <a:ext uri="{FF2B5EF4-FFF2-40B4-BE49-F238E27FC236}">
                <a16:creationId xmlns:a16="http://schemas.microsoft.com/office/drawing/2014/main" id="{747FE3D3-4368-4543-AC20-80A6B1A0F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3" r="54364" b="-3"/>
          <a:stretch/>
        </p:blipFill>
        <p:spPr bwMode="auto">
          <a:xfrm>
            <a:off x="7549862" y="227"/>
            <a:ext cx="4641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6725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3600"/>
              <a:t>Ingyenes adatbázisok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1"/>
            <a:ext cx="6431060" cy="5041635"/>
          </a:xfrm>
        </p:spPr>
        <p:txBody>
          <a:bodyPr>
            <a:normAutofit/>
          </a:bodyPr>
          <a:lstStyle/>
          <a:p>
            <a:r>
              <a:rPr lang="hu-HU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</a:t>
            </a:r>
            <a:endParaRPr lang="hu-HU" sz="2400" dirty="0"/>
          </a:p>
          <a:p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https://www.analyticsvidhya.com/blog/2018/03/comprehensive-collection-deep-learning-datasets/</a:t>
            </a:r>
            <a:endParaRPr lang="en-US" sz="2400" dirty="0"/>
          </a:p>
          <a:p>
            <a:r>
              <a:rPr 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https://medium.com/@hjalli/10-famous-and-useful-demo-data-sets-1e267d7b5c03</a:t>
            </a:r>
            <a:endParaRPr lang="en-US" sz="2400" dirty="0"/>
          </a:p>
          <a:p>
            <a:r>
              <a:rPr 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https://registry.opendata.aws/</a:t>
            </a:r>
            <a:endParaRPr lang="en-US" sz="2400" dirty="0"/>
          </a:p>
          <a:p>
            <a:r>
              <a:rPr lang="en-US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https://github.com/awesomedata/awesome-public-datasets</a:t>
            </a:r>
            <a:endParaRPr lang="en-US" sz="2400" dirty="0"/>
          </a:p>
          <a:p>
            <a:r>
              <a:rPr lang="en-US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https://en.wikipedia.org/wiki/List_of_datasets_for_machine_learning_research</a:t>
            </a:r>
            <a:endParaRPr lang="en-US" sz="2400" dirty="0"/>
          </a:p>
          <a:p>
            <a:r>
              <a:rPr lang="en-US" sz="2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https://toolbox.google.com/datasetsearch</a:t>
            </a:r>
            <a:r>
              <a:rPr lang="en-US" sz="2400" dirty="0"/>
              <a:t> </a:t>
            </a:r>
          </a:p>
        </p:txBody>
      </p:sp>
      <p:pic>
        <p:nvPicPr>
          <p:cNvPr id="31" name="Kép helye 4">
            <a:hlinkClick r:id="rId9"/>
            <a:extLst>
              <a:ext uri="{FF2B5EF4-FFF2-40B4-BE49-F238E27FC236}">
                <a16:creationId xmlns:a16="http://schemas.microsoft.com/office/drawing/2014/main" id="{8CDB1990-7D63-4883-AEA2-1B2111909B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875" t="-136" r="58158" b="134"/>
          <a:stretch/>
        </p:blipFill>
        <p:spPr>
          <a:xfrm>
            <a:off x="7549862" y="227"/>
            <a:ext cx="4641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05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8EE2F67-9FA6-4970-AA10-CD5599EDE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9" y="136525"/>
            <a:ext cx="9577084" cy="930694"/>
          </a:xfrm>
        </p:spPr>
        <p:txBody>
          <a:bodyPr/>
          <a:lstStyle/>
          <a:p>
            <a:r>
              <a:rPr lang="hu-HU" dirty="0"/>
              <a:t>Adatforrások</a:t>
            </a:r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329F711D-D550-43BE-8E78-0911AE414D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312571"/>
              </p:ext>
            </p:extLst>
          </p:nvPr>
        </p:nvGraphicFramePr>
        <p:xfrm>
          <a:off x="301172" y="1257979"/>
          <a:ext cx="11138581" cy="5405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CF6C154-7498-4868-90A4-5588EFB3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0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FEADE606-90AA-41BA-8650-49B3657D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Nem felügyelt tanulás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56237052-CD52-44F0-B9B5-B0649E97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</a:t>
            </a:r>
            <a:r>
              <a:rPr lang="nb-NO" sz="2400" dirty="0"/>
              <a:t>elv</a:t>
            </a:r>
            <a:r>
              <a:rPr lang="hu-HU" sz="2400" dirty="0"/>
              <a:t>á</a:t>
            </a:r>
            <a:r>
              <a:rPr lang="nb-NO" sz="2400" dirty="0"/>
              <a:t>rt kimenet</a:t>
            </a:r>
            <a:r>
              <a:rPr lang="hu-HU" sz="2400" dirty="0"/>
              <a:t> ismeretlen („nincs külső segítség”)</a:t>
            </a:r>
            <a:endParaRPr lang="nb-NO" sz="2400" dirty="0"/>
          </a:p>
          <a:p>
            <a:r>
              <a:rPr lang="it-IT" sz="2400" dirty="0"/>
              <a:t>Visszajelz</a:t>
            </a:r>
            <a:r>
              <a:rPr lang="hu-HU" sz="2400" dirty="0"/>
              <a:t>é</a:t>
            </a:r>
            <a:r>
              <a:rPr lang="it-IT" sz="2400" dirty="0"/>
              <a:t>s n</a:t>
            </a:r>
            <a:r>
              <a:rPr lang="hu-HU" sz="2400" dirty="0"/>
              <a:t>á</a:t>
            </a:r>
            <a:r>
              <a:rPr lang="it-IT" sz="2400" dirty="0"/>
              <a:t>lk</a:t>
            </a:r>
            <a:r>
              <a:rPr lang="hu-HU" sz="2400" dirty="0"/>
              <a:t>ü</a:t>
            </a:r>
            <a:r>
              <a:rPr lang="it-IT" sz="2400" dirty="0"/>
              <a:t>l </a:t>
            </a:r>
            <a:r>
              <a:rPr lang="hu-HU" sz="2400" dirty="0"/>
              <a:t>é</a:t>
            </a:r>
            <a:r>
              <a:rPr lang="it-IT" sz="2400" dirty="0"/>
              <a:t>p</a:t>
            </a:r>
            <a:r>
              <a:rPr lang="hu-HU" sz="2400" dirty="0"/>
              <a:t>í</a:t>
            </a:r>
            <a:r>
              <a:rPr lang="it-IT" sz="2400" dirty="0"/>
              <a:t>ti a modellt</a:t>
            </a:r>
          </a:p>
          <a:p>
            <a:r>
              <a:rPr lang="hu-HU" sz="2400" dirty="0"/>
              <a:t>A cél: szabályok, összefüggések keresése (ismeretfeltárás).</a:t>
            </a:r>
          </a:p>
          <a:p>
            <a:endParaRPr lang="hu-HU" sz="2400" dirty="0"/>
          </a:p>
          <a:p>
            <a:r>
              <a:rPr lang="hu-HU" sz="2400" dirty="0"/>
              <a:t>Példák</a:t>
            </a:r>
          </a:p>
          <a:p>
            <a:pPr lvl="1"/>
            <a:r>
              <a:rPr lang="hu-HU" sz="2200" dirty="0" err="1"/>
              <a:t>Klaszterezés</a:t>
            </a:r>
            <a:r>
              <a:rPr lang="hu-HU" sz="2200" dirty="0"/>
              <a:t>: adatok automatikusan kialakított osztályokba sorolása valamilyen hasonlóság, vagy különbözőség alapján</a:t>
            </a:r>
          </a:p>
          <a:p>
            <a:pPr lvl="1"/>
            <a:r>
              <a:rPr lang="hu-HU" sz="2200" dirty="0"/>
              <a:t>Valószínűség-eloszlás becslése</a:t>
            </a:r>
          </a:p>
          <a:p>
            <a:pPr lvl="1"/>
            <a:r>
              <a:rPr lang="hu-HU" sz="2200" dirty="0"/>
              <a:t>Összefüggések keresése (a jellemzők között)</a:t>
            </a:r>
          </a:p>
          <a:p>
            <a:pPr lvl="1"/>
            <a:r>
              <a:rPr lang="hu-HU" sz="2200" dirty="0"/>
              <a:t>Dimenziószám csökkentése</a:t>
            </a:r>
          </a:p>
          <a:p>
            <a:endParaRPr lang="hu-HU" sz="2400" dirty="0"/>
          </a:p>
          <a:p>
            <a:endParaRPr lang="hu-HU" sz="2400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B2268C4-7C4E-44FC-8410-DDEA23D4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541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91BFE82-95ED-4011-BA4B-4726AB3D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Casek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8840479-1343-4A11-965B-2C2ADCD06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Használati esetek példákon keresztül</a:t>
            </a:r>
          </a:p>
        </p:txBody>
      </p:sp>
    </p:spTree>
    <p:extLst>
      <p:ext uri="{BB962C8B-B14F-4D97-AF65-F5344CB8AC3E}">
        <p14:creationId xmlns:p14="http://schemas.microsoft.com/office/powerpoint/2010/main" val="2292504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5774C4-29AB-BB4E-B2F0-4119C275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 alkalmazási területei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1E72155-109A-9C40-AACE-AF78C9A0B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409" y="1216055"/>
            <a:ext cx="9397181" cy="55054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7B3EC-8D0C-B74D-A4A4-99D631D3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17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49DC-6CDE-1542-8748-6CF3EEFAB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/>
              <a:t>Venture Scanner MI innovációs kvadráns, 2019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53E7F-BDA0-8446-9EAB-30611D02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AC413-25E9-1243-8515-39872F79DA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4"/>
          <a:stretch/>
        </p:blipFill>
        <p:spPr>
          <a:xfrm>
            <a:off x="1457956" y="1090972"/>
            <a:ext cx="9276088" cy="565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73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10BA-C287-7A44-8168-718A73A5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Venture Scanner MI szektor térkép, 2019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B855E2-06D2-314E-8025-0C808450B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316" y="1168111"/>
            <a:ext cx="8067368" cy="55866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961BE-DD9C-5B4B-AA23-96900714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44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A92DE-5576-5B44-A203-C49AB2C3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ChatBot ökoszisztéma térkép, O’Reilly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3F963A-D327-E04F-935B-52ECFE7B13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2284" y="1133372"/>
            <a:ext cx="3347884" cy="57009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659A-A51A-AA43-ADCC-13B5F9B8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47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D871-C1CF-614D-B43B-6A8388D9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60+ Deep Learning Startup, CBInsights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A9E7AC-792A-FF4A-934B-9FF24C981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599" y="1100919"/>
            <a:ext cx="7940801" cy="57570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B58F-68A7-B840-B5E0-1B294E5E8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578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D544D-9A1D-2140-965C-B8225CC2D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Bloomberg Machine Intelligence 3.0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B856E0-C935-4442-A6DF-9A1657716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773" y="1084161"/>
            <a:ext cx="7698453" cy="57738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F90DF-A30B-5449-B382-88226D81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39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3552E4-AD07-4F28-8697-3DC8A898E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Ajánló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51FD43-1D47-43BF-B1B9-17935B8F6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6139540"/>
            <a:ext cx="10588752" cy="6379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hu-HU" sz="2400" dirty="0"/>
              <a:t>Jeff </a:t>
            </a:r>
            <a:r>
              <a:rPr lang="hu-HU" sz="2400" dirty="0" err="1"/>
              <a:t>Bezos</a:t>
            </a:r>
            <a:r>
              <a:rPr lang="hu-HU" sz="2400" dirty="0"/>
              <a:t> (Amazon, CEO): „Ha 2 millió vásárlóm van akkor 2 millió boltom kell, hogy legyen a Weben”</a:t>
            </a:r>
            <a:endParaRPr lang="en-US" sz="2400" dirty="0"/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376FBA2-1B43-4221-A9B7-6D0BCF2D3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228" y="1110674"/>
            <a:ext cx="9695543" cy="495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38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36717C-8C77-406D-9280-B1738A13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Ajánló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45E1594-5BD0-43E3-B7EF-6C4136594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5040728"/>
          </a:xfrm>
        </p:spPr>
        <p:txBody>
          <a:bodyPr>
            <a:normAutofit/>
          </a:bodyPr>
          <a:lstStyle/>
          <a:p>
            <a:r>
              <a:rPr lang="hu-HU" sz="2800" dirty="0"/>
              <a:t>Ajánló rendszerek: olyan eszközök, amelyek javaslatokat nyújtanak a felhasználó számára hasznos tételekről, árukról, szolgáltatásokról, azért, hogy különböző döntésekben segítsék.</a:t>
            </a:r>
          </a:p>
          <a:p>
            <a:endParaRPr lang="hu-HU" sz="2800" dirty="0"/>
          </a:p>
          <a:p>
            <a:r>
              <a:rPr lang="hu-HU" sz="2800" dirty="0"/>
              <a:t>Növeli az ügyfélelégedettséget és az interakciókat (vásárlás, like, értékelés, megosztás, </a:t>
            </a:r>
            <a:r>
              <a:rPr lang="hu-HU" sz="2800" dirty="0" err="1"/>
              <a:t>stb</a:t>
            </a:r>
            <a:r>
              <a:rPr lang="hu-HU" sz="2800" dirty="0"/>
              <a:t>).</a:t>
            </a:r>
          </a:p>
          <a:p>
            <a:endParaRPr lang="hu-HU" sz="2800" dirty="0"/>
          </a:p>
          <a:p>
            <a:r>
              <a:rPr lang="hu-HU" sz="2800" dirty="0"/>
              <a:t>Példák: Amazon, </a:t>
            </a:r>
            <a:r>
              <a:rPr lang="hu-HU" sz="2800" dirty="0" err="1"/>
              <a:t>Netflix</a:t>
            </a:r>
            <a:r>
              <a:rPr lang="hu-HU" sz="2800" dirty="0"/>
              <a:t>, </a:t>
            </a:r>
            <a:r>
              <a:rPr lang="hu-HU" sz="2800" dirty="0" err="1"/>
              <a:t>Spotify</a:t>
            </a:r>
            <a:endParaRPr lang="hu-HU" sz="2800" dirty="0"/>
          </a:p>
          <a:p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AA10FFF-3A3B-419D-8EC4-7CA5D516F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18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3745738-8C36-4E13-A4B7-920CCA32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Ajánló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A36951-BE63-4ECA-891D-138847C0C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Alapja: a tömegtermékek felől a </a:t>
            </a:r>
            <a:r>
              <a:rPr lang="hu-HU" sz="2800" dirty="0" err="1"/>
              <a:t>perszonalizált</a:t>
            </a:r>
            <a:r>
              <a:rPr lang="hu-HU" sz="2800" dirty="0"/>
              <a:t>, heterogén termékek felé kell elmozdulni. Nincs egyenvásárló! </a:t>
            </a:r>
          </a:p>
          <a:p>
            <a:r>
              <a:rPr lang="hu-HU" sz="2800" dirty="0"/>
              <a:t>Természetesen a termékek tervezésekor meg kell határozni célközönség csoportokat. Osztályozni itt is kell.</a:t>
            </a:r>
          </a:p>
          <a:p>
            <a:endParaRPr lang="hu-HU" sz="2800" dirty="0"/>
          </a:p>
          <a:p>
            <a:r>
              <a:rPr lang="hu-HU" sz="2800" dirty="0"/>
              <a:t>Nem bízhatjuk ezt a felhasználóra, mert a túl sokféle termék információ túlterhelést okoz, nehézzé teszi a választást. Ergo: csak a releváns termékeket kell mutatni. Ebben segíthet egy ajánlórendszer.</a:t>
            </a:r>
          </a:p>
          <a:p>
            <a:endParaRPr lang="hu-HU" sz="28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AA68D4E-4308-455F-A83D-54C2D58B6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5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311DAF-33EC-43D3-AC22-53733BD5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Megerősítéses tanulás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E76F0B-79CD-46F0-BC35-6EAB32EA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Előzetes információ nélkül („próba szerencse”)</a:t>
            </a:r>
          </a:p>
          <a:p>
            <a:r>
              <a:rPr lang="hu-HU" dirty="0"/>
              <a:t>A bemenő adatok: állapotmegfigyelések és jutalmak (</a:t>
            </a:r>
            <a:r>
              <a:rPr lang="hu-HU" dirty="0" err="1"/>
              <a:t>pl</a:t>
            </a:r>
            <a:r>
              <a:rPr lang="hu-HU" dirty="0"/>
              <a:t> pontok, érték, stb.)</a:t>
            </a:r>
          </a:p>
          <a:p>
            <a:r>
              <a:rPr lang="hu-HU" dirty="0"/>
              <a:t>Cél: optimális stratégia a maximális jutalom eléréséhez</a:t>
            </a:r>
          </a:p>
          <a:p>
            <a:r>
              <a:rPr lang="hu-HU" dirty="0"/>
              <a:t>Aktív tanulás (szemben a </a:t>
            </a:r>
            <a:r>
              <a:rPr lang="hu-HU" dirty="0" err="1"/>
              <a:t>felügyelttel</a:t>
            </a:r>
            <a:r>
              <a:rPr lang="hu-HU" dirty="0"/>
              <a:t>, ahol a tanuló adatbázis előre adott) hiszen a lépéseket a rendszer választja, melyekre késleltetetten, gyakran indirekt módon kap visszajelzést.</a:t>
            </a:r>
          </a:p>
          <a:p>
            <a:r>
              <a:rPr lang="hu-HU" dirty="0"/>
              <a:t>Leggyakoribb módszere: neurális hálózatok</a:t>
            </a:r>
          </a:p>
          <a:p>
            <a:endParaRPr lang="hu-HU" dirty="0"/>
          </a:p>
          <a:p>
            <a:r>
              <a:rPr lang="hu-HU" dirty="0"/>
              <a:t>Példák:</a:t>
            </a:r>
          </a:p>
          <a:p>
            <a:pPr lvl="1"/>
            <a:r>
              <a:rPr lang="hu-HU" dirty="0"/>
              <a:t>Döntéstámogatás (robot, játékok: sakk, </a:t>
            </a:r>
            <a:r>
              <a:rPr lang="hu-HU" dirty="0" err="1"/>
              <a:t>stb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Autonóm rendszerek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0924E14-803A-4361-82F2-1C97DB34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5529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A9D83D-B976-48E2-AE6E-5C8D34CB8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Ajánló rendszerek</a:t>
            </a:r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6EC2A502-CC66-4762-BFA5-7915DD52E9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15581"/>
            <a:ext cx="5181600" cy="2965026"/>
          </a:xfrm>
        </p:spPr>
      </p:pic>
      <p:sp>
        <p:nvSpPr>
          <p:cNvPr id="6" name="Tartalom helye 5">
            <a:extLst>
              <a:ext uri="{FF2B5EF4-FFF2-40B4-BE49-F238E27FC236}">
                <a16:creationId xmlns:a16="http://schemas.microsoft.com/office/drawing/2014/main" id="{2556864A-B831-4275-8BAD-F85F6B2A32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hu-HU" dirty="0"/>
              <a:t>Tartalom alapú ajánló rendszerek: korábbi értékelések alapján a termék jellemzőjére épített osztályozó, </a:t>
            </a:r>
            <a:r>
              <a:rPr lang="hu-HU" dirty="0" err="1"/>
              <a:t>regresszor</a:t>
            </a:r>
            <a:r>
              <a:rPr lang="hu-HU" dirty="0"/>
              <a:t> alapján.</a:t>
            </a:r>
          </a:p>
          <a:p>
            <a:pPr marL="171450" indent="-171450">
              <a:buFontTx/>
              <a:buChar char="-"/>
            </a:pPr>
            <a:r>
              <a:rPr lang="hu-HU" dirty="0"/>
              <a:t>Együttműködés alapú ajánló rendszerek: pl.: hasonló érdeklődésű, ízlésű felhasználók értékelései alapján </a:t>
            </a:r>
          </a:p>
          <a:p>
            <a:pPr marL="171450" indent="-171450">
              <a:buFontTx/>
              <a:buChar char="-"/>
            </a:pPr>
            <a:r>
              <a:rPr lang="hu-HU" dirty="0"/>
              <a:t>Hibrid ajánló rendszerek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EFFCEB3-25A1-43A9-93EF-3913C067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3102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9AC0D6-7D99-4434-B86F-3EBEA1761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3600" dirty="0"/>
              <a:t>Természetesnyelv-feldolgozás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BAADBB-FDB1-4DAF-A1EA-A72D62FEE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5280584"/>
          </a:xfrm>
        </p:spPr>
        <p:txBody>
          <a:bodyPr>
            <a:normAutofit/>
          </a:bodyPr>
          <a:lstStyle/>
          <a:p>
            <a:r>
              <a:rPr lang="hu-HU" sz="2400" dirty="0"/>
              <a:t>Természetes nyelvek feldolgozása - </a:t>
            </a:r>
            <a:r>
              <a:rPr lang="hu-HU" sz="2400" dirty="0" err="1"/>
              <a:t>Natural</a:t>
            </a:r>
            <a:r>
              <a:rPr lang="hu-HU" sz="2400" dirty="0"/>
              <a:t> </a:t>
            </a:r>
            <a:r>
              <a:rPr lang="hu-HU" sz="2400" dirty="0" err="1"/>
              <a:t>Language</a:t>
            </a:r>
            <a:r>
              <a:rPr lang="hu-HU" sz="2400" dirty="0"/>
              <a:t> </a:t>
            </a:r>
            <a:r>
              <a:rPr lang="hu-HU" sz="2400" dirty="0" err="1"/>
              <a:t>Processing</a:t>
            </a:r>
            <a:r>
              <a:rPr lang="hu-HU" sz="2400" dirty="0"/>
              <a:t> (NLP): MI készlet az ember-gép közötti interakciók megkönnyítésére, segíti a számítógépeket az emberi nyelv megértésében, feldolgozásában, tolmácsolásában.</a:t>
            </a:r>
          </a:p>
          <a:p>
            <a:endParaRPr lang="hu-HU" sz="2400" dirty="0"/>
          </a:p>
          <a:p>
            <a:r>
              <a:rPr lang="hu-HU" sz="2400" dirty="0"/>
              <a:t>Példák:</a:t>
            </a:r>
          </a:p>
          <a:p>
            <a:pPr lvl="1"/>
            <a:r>
              <a:rPr lang="hu-HU" sz="2400" dirty="0"/>
              <a:t>Keresők,</a:t>
            </a:r>
          </a:p>
          <a:p>
            <a:pPr lvl="1"/>
            <a:r>
              <a:rPr lang="hu-HU" sz="2400" dirty="0" err="1"/>
              <a:t>ChatBot</a:t>
            </a:r>
            <a:r>
              <a:rPr lang="hu-HU" sz="2400" dirty="0"/>
              <a:t>-ok, virtuális asszisztensek,</a:t>
            </a:r>
          </a:p>
          <a:p>
            <a:pPr lvl="1"/>
            <a:r>
              <a:rPr lang="hu-HU" sz="2400" dirty="0"/>
              <a:t>Hangulat-, érzelemelemzés, </a:t>
            </a:r>
          </a:p>
          <a:p>
            <a:pPr lvl="1"/>
            <a:r>
              <a:rPr lang="hu-HU" sz="2400" dirty="0"/>
              <a:t>Témafelismerés, </a:t>
            </a:r>
          </a:p>
          <a:p>
            <a:pPr lvl="1"/>
            <a:r>
              <a:rPr lang="hu-HU" sz="2400" dirty="0"/>
              <a:t>Nyelv felismerés, </a:t>
            </a:r>
          </a:p>
          <a:p>
            <a:pPr lvl="1"/>
            <a:r>
              <a:rPr lang="hu-HU" sz="2400" dirty="0"/>
              <a:t>Kulcsszókeresés,</a:t>
            </a:r>
          </a:p>
          <a:p>
            <a:pPr lvl="1"/>
            <a:r>
              <a:rPr lang="hu-HU" sz="2400" dirty="0"/>
              <a:t>Dokumentum kategorizálás,</a:t>
            </a:r>
          </a:p>
          <a:p>
            <a:pPr lvl="1"/>
            <a:r>
              <a:rPr lang="hu-HU" sz="2400" dirty="0"/>
              <a:t>Információ kinyerés és visszakeresés.</a:t>
            </a:r>
          </a:p>
          <a:p>
            <a:endParaRPr lang="hu-HU" sz="2400" dirty="0"/>
          </a:p>
          <a:p>
            <a:endParaRPr lang="hu-HU" sz="2400" dirty="0"/>
          </a:p>
          <a:p>
            <a:endParaRPr lang="hu-HU" sz="2400" dirty="0"/>
          </a:p>
        </p:txBody>
      </p:sp>
      <p:pic>
        <p:nvPicPr>
          <p:cNvPr id="5" name="Kép 4" descr="A képen madáretető látható&#10;&#10;A leírás nagyon megbízható">
            <a:extLst>
              <a:ext uri="{FF2B5EF4-FFF2-40B4-BE49-F238E27FC236}">
                <a16:creationId xmlns:a16="http://schemas.microsoft.com/office/drawing/2014/main" id="{B68C1DEE-1D23-45A8-AA4D-FFCF687F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517" y="2550518"/>
            <a:ext cx="3875768" cy="1321537"/>
          </a:xfrm>
          <a:prstGeom prst="rect">
            <a:avLst/>
          </a:prstGeom>
        </p:spPr>
      </p:pic>
      <p:pic>
        <p:nvPicPr>
          <p:cNvPr id="7" name="Kép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00DB8D95-DFC5-4417-ACAD-DB85131A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01" y="3872055"/>
            <a:ext cx="4343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45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44BE7C-7C97-4C89-B71E-032DB047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Természetesnyelv-feldolgozás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40D748-6540-4404-8DEA-675E0513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Nehézségek</a:t>
            </a:r>
          </a:p>
          <a:p>
            <a:pPr lvl="1"/>
            <a:r>
              <a:rPr lang="hu-HU" sz="2400" dirty="0"/>
              <a:t>Nyelv </a:t>
            </a:r>
            <a:r>
              <a:rPr lang="hu-HU" sz="2400" dirty="0" err="1"/>
              <a:t>szavainak</a:t>
            </a:r>
            <a:r>
              <a:rPr lang="hu-HU" sz="2400" dirty="0"/>
              <a:t> és kifejezéseinek megismerésén túl a nyelvtani szabályokat is ismerni kell</a:t>
            </a:r>
          </a:p>
          <a:p>
            <a:pPr lvl="1"/>
            <a:r>
              <a:rPr lang="hu-HU" sz="2400" dirty="0"/>
              <a:t>Az adott kultúrát, helyzetet, kontextust, sőt időt is figyelembe kell venni</a:t>
            </a:r>
          </a:p>
          <a:p>
            <a:pPr lvl="1"/>
            <a:r>
              <a:rPr lang="hu-HU" sz="2400" dirty="0"/>
              <a:t>Kétértelműség,</a:t>
            </a:r>
          </a:p>
          <a:p>
            <a:pPr lvl="1"/>
            <a:r>
              <a:rPr lang="hu-HU" sz="2400" dirty="0"/>
              <a:t>Egyénfüggő is (egyéni szóhasználat)</a:t>
            </a:r>
          </a:p>
          <a:p>
            <a:pPr lvl="1"/>
            <a:r>
              <a:rPr lang="hu-HU" sz="2400" dirty="0"/>
              <a:t>Az ember sem ismeri tökéletesen a nyelv teljes szókészletét, nyelvtanát</a:t>
            </a:r>
          </a:p>
          <a:p>
            <a:pPr lvl="1"/>
            <a:r>
              <a:rPr lang="hu-HU" sz="2400" dirty="0"/>
              <a:t>Jellemzően strukturálatlan adatforrásból kell kinyerni az információkat</a:t>
            </a:r>
          </a:p>
          <a:p>
            <a:pPr lvl="1"/>
            <a:endParaRPr lang="hu-HU" sz="2400" dirty="0"/>
          </a:p>
          <a:p>
            <a:pPr lvl="1"/>
            <a:endParaRPr lang="hu-HU" sz="24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49DAFE7-5DF0-4D77-85C7-C6CFCFEA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64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DA4F82-E62C-4C7F-B8AB-B4612A3C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Természetesnyelv-feldolgozás elemei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3373B0-CBAD-4294-9FCE-00AF462EB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Lexikális elemzés</a:t>
            </a:r>
          </a:p>
          <a:p>
            <a:r>
              <a:rPr lang="hu-HU" dirty="0"/>
              <a:t>Szintaktikai elemzés (mondatok elemzése)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Szemantikus elemzés</a:t>
            </a:r>
          </a:p>
          <a:p>
            <a:r>
              <a:rPr lang="hu-HU" dirty="0"/>
              <a:t>Statisztikai, valószínűségi elemzés</a:t>
            </a:r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675DE2-2D19-4719-965C-6F35B5A2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Kép 5" descr="A képen térkép látható&#10;&#10;A leírás nagyon megbízható">
            <a:extLst>
              <a:ext uri="{FF2B5EF4-FFF2-40B4-BE49-F238E27FC236}">
                <a16:creationId xmlns:a16="http://schemas.microsoft.com/office/drawing/2014/main" id="{E4E0BF4F-84A3-4A07-BB5A-37B6B63CA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92" y="2122812"/>
            <a:ext cx="5430008" cy="185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2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6BFA00-E78C-492C-BC24-AA42495FA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Képfeldolgozás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50B0931-2953-443E-ABA1-10199F65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Alapvető feladatok:</a:t>
            </a:r>
          </a:p>
          <a:p>
            <a:pPr lvl="1"/>
            <a:r>
              <a:rPr lang="hu-HU" dirty="0"/>
              <a:t>Alakfelismerés</a:t>
            </a:r>
          </a:p>
          <a:p>
            <a:pPr lvl="1"/>
            <a:r>
              <a:rPr lang="hu-HU" dirty="0"/>
              <a:t>Zajok, hibák keresése, javítása</a:t>
            </a:r>
          </a:p>
          <a:p>
            <a:pPr lvl="1"/>
            <a:r>
              <a:rPr lang="hu-HU" dirty="0"/>
              <a:t>Képtranszformációk</a:t>
            </a:r>
          </a:p>
          <a:p>
            <a:pPr lvl="1"/>
            <a:r>
              <a:rPr lang="hu-HU" dirty="0"/>
              <a:t>Éldetektálás</a:t>
            </a:r>
          </a:p>
          <a:p>
            <a:pPr lvl="1"/>
            <a:r>
              <a:rPr lang="hu-HU" dirty="0"/>
              <a:t>Alakfelismerés, arcfelismerés (modell, vagy kép alapján)</a:t>
            </a:r>
          </a:p>
          <a:p>
            <a:pPr lvl="1"/>
            <a:endParaRPr lang="hu-HU" dirty="0"/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B2699582-6B89-4D68-8E79-C8F621C5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349" y="64365"/>
            <a:ext cx="2886478" cy="677322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68CEA743-0803-4FBE-B1D0-F1DD1151233B}"/>
              </a:ext>
            </a:extLst>
          </p:cNvPr>
          <p:cNvSpPr txBox="1"/>
          <p:nvPr/>
        </p:nvSpPr>
        <p:spPr>
          <a:xfrm>
            <a:off x="4165599" y="6400800"/>
            <a:ext cx="635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PCA elvű arcfelismerés folyamata. Forrás: </a:t>
            </a:r>
            <a:r>
              <a:rPr lang="hu-HU" dirty="0">
                <a:hlinkClick r:id="rId4"/>
              </a:rPr>
              <a:t>https://bit.ly/2PmWRcV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695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E7393D-1AF1-4F6B-93EF-3FAA754B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Marketing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1609304-0827-4631-969B-F867FCAA5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Ajánló rendszerek, beleértve a reklámot is</a:t>
            </a:r>
          </a:p>
          <a:p>
            <a:r>
              <a:rPr lang="hu-HU" dirty="0"/>
              <a:t>Előrejelzések historikus adatokból</a:t>
            </a:r>
          </a:p>
          <a:p>
            <a:r>
              <a:rPr lang="hu-HU" dirty="0" err="1"/>
              <a:t>Lemorzsolodó</a:t>
            </a:r>
            <a:r>
              <a:rPr lang="hu-HU" dirty="0"/>
              <a:t> ügyfelek beazonosítása</a:t>
            </a:r>
          </a:p>
          <a:p>
            <a:r>
              <a:rPr lang="hu-HU" dirty="0"/>
              <a:t>Potenciális vásárlások, értékesítési lehetőségek meghatározása, pontozása </a:t>
            </a:r>
          </a:p>
          <a:p>
            <a:r>
              <a:rPr lang="hu-HU" dirty="0"/>
              <a:t>Tartalom generálás</a:t>
            </a:r>
          </a:p>
          <a:p>
            <a:r>
              <a:rPr lang="hu-HU" dirty="0"/>
              <a:t>Pontos célzás, hatékony marketing üzenettel</a:t>
            </a:r>
          </a:p>
          <a:p>
            <a:r>
              <a:rPr lang="hu-HU" dirty="0"/>
              <a:t>Árazás optimalizálás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5731B50-C443-4C77-892F-647D1E61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617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140FDC4-2FC0-48DA-8E8B-B531DC62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Pénzügyi, banki, tőzsdei elemzések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923A80-C008-4CED-8D0B-E3AA7F85B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Biztonság: azonosítás, csalás felderítés</a:t>
            </a:r>
          </a:p>
          <a:p>
            <a:r>
              <a:rPr lang="hu-HU" dirty="0"/>
              <a:t>Személyre szabott marketing</a:t>
            </a:r>
          </a:p>
          <a:p>
            <a:r>
              <a:rPr lang="hu-HU" dirty="0"/>
              <a:t>Személyre szabott termék (hitel, ajánlások, részvények)</a:t>
            </a:r>
          </a:p>
          <a:p>
            <a:r>
              <a:rPr lang="hu-HU" dirty="0"/>
              <a:t>Kockázat előrejelzés</a:t>
            </a:r>
          </a:p>
          <a:p>
            <a:r>
              <a:rPr lang="hu-HU" dirty="0"/>
              <a:t>Árfolyam előrejelzés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85094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21D51F0-5BDA-4105-B321-5BD10FFC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Egészségügy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3B350C-123F-4225-B5C8-CF09275BD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Betegség, roham, esemény előrejelzés</a:t>
            </a:r>
          </a:p>
          <a:p>
            <a:r>
              <a:rPr lang="hu-HU" dirty="0"/>
              <a:t>Esemény felismerés (jel- és képfeldolgozás)</a:t>
            </a:r>
          </a:p>
          <a:p>
            <a:r>
              <a:rPr lang="hu-HU" dirty="0"/>
              <a:t>Hatékonyság elemzése</a:t>
            </a:r>
          </a:p>
          <a:p>
            <a:r>
              <a:rPr lang="hu-HU" dirty="0"/>
              <a:t>Életút követés</a:t>
            </a:r>
          </a:p>
          <a:p>
            <a:r>
              <a:rPr lang="hu-HU" dirty="0"/>
              <a:t>Mért </a:t>
            </a:r>
            <a:r>
              <a:rPr lang="hu-HU"/>
              <a:t>értékek feldolgozása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DC800F8-7A53-4ED4-8AFB-1FD7787C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61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09F781C2-3F34-402F-B45E-69607C07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Élelmiszeripar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E045F02E-85FD-4258-9A68-C4891D637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4733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E6ACFF-37AC-204A-A2EB-0EDD8202C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Élelmiszeripari alkalmazási lehetőségek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D07A37-43AE-9346-9E89-601F408D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168D5-6C2F-A544-AB67-14B04D5F7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59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43275C-2E0B-0A47-88C8-1010922CA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356"/>
            <a:ext cx="12192000" cy="502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36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37C23F-280B-4E04-BC1F-A6BB2F711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Gépi tanulás </a:t>
            </a:r>
            <a:r>
              <a:rPr lang="hu-HU" dirty="0" err="1"/>
              <a:t>vs</a:t>
            </a:r>
            <a:r>
              <a:rPr lang="hu-HU" dirty="0"/>
              <a:t> Mély tanulás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A8507764-AE9E-4D6D-8946-3C83C71E5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512" y="1472676"/>
            <a:ext cx="10012976" cy="4883674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F46DADC-E8B6-4B1A-89E7-10CCE198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178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09F781C2-3F34-402F-B45E-69607C079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példák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E045F02E-85FD-4258-9A68-C4891D637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74437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813511-4052-4E8E-A931-638F18DD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hu-HU" dirty="0"/>
              <a:t>Művészet: </a:t>
            </a:r>
            <a:r>
              <a:rPr lang="en-US" dirty="0"/>
              <a:t>Style Transfer</a:t>
            </a:r>
          </a:p>
        </p:txBody>
      </p:sp>
      <p:pic>
        <p:nvPicPr>
          <p:cNvPr id="39" name="Picture 2" descr="Image result for style transfer">
            <a:hlinkClick r:id="rId2"/>
            <a:extLst>
              <a:ext uri="{FF2B5EF4-FFF2-40B4-BE49-F238E27FC236}">
                <a16:creationId xmlns:a16="http://schemas.microsoft.com/office/drawing/2014/main" id="{5DE36683-B5ED-48D0-A68F-E8CB27F383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2928452" y="1316038"/>
            <a:ext cx="6354147" cy="473551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110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6797F3-B860-47BE-BED7-21E6C431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dirty="0"/>
              <a:t>Arcgenerálás: </a:t>
            </a:r>
            <a:r>
              <a:rPr lang="en-US" sz="3600" dirty="0"/>
              <a:t>Generative Adversarial Networks</a:t>
            </a:r>
            <a:endParaRPr lang="hu-HU" sz="36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13FB5D8-96C4-44FA-9C07-4A4E3090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62</a:t>
            </a:fld>
            <a:endParaRPr lang="en-US" dirty="0"/>
          </a:p>
        </p:txBody>
      </p:sp>
      <p:pic>
        <p:nvPicPr>
          <p:cNvPr id="8" name="Picture 2" descr="Image result for this person does not exist">
            <a:hlinkClick r:id="rId2"/>
            <a:extLst>
              <a:ext uri="{FF2B5EF4-FFF2-40B4-BE49-F238E27FC236}">
                <a16:creationId xmlns:a16="http://schemas.microsoft.com/office/drawing/2014/main" id="{85B3793F-2557-4253-B87E-CB82CC819E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38627" r="46" b="5035"/>
          <a:stretch/>
        </p:blipFill>
        <p:spPr bwMode="auto">
          <a:xfrm>
            <a:off x="811213" y="1894204"/>
            <a:ext cx="10588625" cy="357918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8167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BD015A-3965-4815-8E11-0081DD70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Képgenerálás: </a:t>
            </a:r>
            <a:r>
              <a:rPr lang="en-US" dirty="0"/>
              <a:t>Image-to-Image Translation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14727F2-7D30-4B21-8494-F37EDDE9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2" descr="Image result for nvidia neural network night">
            <a:hlinkClick r:id="rId2"/>
            <a:extLst>
              <a:ext uri="{FF2B5EF4-FFF2-40B4-BE49-F238E27FC236}">
                <a16:creationId xmlns:a16="http://schemas.microsoft.com/office/drawing/2014/main" id="{6B20F0E6-C633-4977-A95A-044264B3E7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4" t="1517" r="943" b="51599"/>
          <a:stretch/>
        </p:blipFill>
        <p:spPr bwMode="auto">
          <a:xfrm>
            <a:off x="811213" y="1679886"/>
            <a:ext cx="10588625" cy="418244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524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314733-DC5F-49C4-AD18-FA20C472D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Szöveg generálása </a:t>
            </a:r>
            <a:r>
              <a:rPr lang="hu-HU" dirty="0" err="1"/>
              <a:t>rekurrens</a:t>
            </a:r>
            <a:r>
              <a:rPr lang="hu-HU" dirty="0"/>
              <a:t> hálókkal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B17EAE6-7118-4AA9-809F-68E1B894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Kép helye 4">
            <a:hlinkClick r:id="rId2"/>
            <a:extLst>
              <a:ext uri="{FF2B5EF4-FFF2-40B4-BE49-F238E27FC236}">
                <a16:creationId xmlns:a16="http://schemas.microsoft.com/office/drawing/2014/main" id="{83293200-283B-4154-8861-4ACDC500D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84" t="39684" r="-686" b="12028"/>
          <a:stretch/>
        </p:blipFill>
        <p:spPr>
          <a:xfrm>
            <a:off x="811213" y="1895125"/>
            <a:ext cx="10588625" cy="3577337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991866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E98B20-9F84-481E-A594-F18239A19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dirty="0"/>
              <a:t>Gépi szöveg írás: </a:t>
            </a:r>
            <a:r>
              <a:rPr lang="hu-HU" sz="3600" dirty="0" err="1"/>
              <a:t>Transfer-based</a:t>
            </a:r>
            <a:r>
              <a:rPr lang="hu-HU" sz="3600" dirty="0"/>
              <a:t> </a:t>
            </a:r>
            <a:r>
              <a:rPr lang="hu-HU" sz="3600" dirty="0" err="1"/>
              <a:t>language</a:t>
            </a:r>
            <a:r>
              <a:rPr lang="hu-HU" sz="3600" dirty="0"/>
              <a:t> </a:t>
            </a:r>
            <a:r>
              <a:rPr lang="hu-HU" sz="3600" dirty="0" err="1"/>
              <a:t>model</a:t>
            </a:r>
            <a:endParaRPr lang="hu-HU" sz="3600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B909FEB-BC9B-4065-81A8-E7153D121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Tartalom helye 4">
            <a:hlinkClick r:id="rId2"/>
            <a:extLst>
              <a:ext uri="{FF2B5EF4-FFF2-40B4-BE49-F238E27FC236}">
                <a16:creationId xmlns:a16="http://schemas.microsoft.com/office/drawing/2014/main" id="{901150DE-D7FF-48D2-B63C-7CBEF8793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48" t="-146" r="46" b="42855"/>
          <a:stretch/>
        </p:blipFill>
        <p:spPr>
          <a:xfrm>
            <a:off x="811213" y="1897604"/>
            <a:ext cx="10588625" cy="357238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720316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4B3650-ECBB-47EF-8797-094093F4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Kotta generálás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F83A6DF-31E2-425E-AD1B-743FBC324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2" descr="Related image">
            <a:hlinkClick r:id="rId2"/>
            <a:extLst>
              <a:ext uri="{FF2B5EF4-FFF2-40B4-BE49-F238E27FC236}">
                <a16:creationId xmlns:a16="http://schemas.microsoft.com/office/drawing/2014/main" id="{992E5190-41CB-4860-9B4C-A24A3A908B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19962" r="-43" b="19946"/>
          <a:stretch/>
        </p:blipFill>
        <p:spPr bwMode="auto">
          <a:xfrm>
            <a:off x="811213" y="1894242"/>
            <a:ext cx="10588625" cy="357910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815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58A886-B791-4761-B5D3-AE8E3C587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Arcdetektálás, arcfelismerés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1317092-3E56-4829-A823-D477F1F5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67</a:t>
            </a:fld>
            <a:endParaRPr lang="en-US" dirty="0"/>
          </a:p>
        </p:txBody>
      </p:sp>
      <p:pic>
        <p:nvPicPr>
          <p:cNvPr id="5" name="Picture 2" descr="Image result for neural network facial recognition">
            <a:hlinkClick r:id="rId2"/>
            <a:extLst>
              <a:ext uri="{FF2B5EF4-FFF2-40B4-BE49-F238E27FC236}">
                <a16:creationId xmlns:a16="http://schemas.microsoft.com/office/drawing/2014/main" id="{6809D2BD-288F-42E9-89DD-A9C5BBBFE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7" r="-1" b="25611"/>
          <a:stretch/>
        </p:blipFill>
        <p:spPr bwMode="auto">
          <a:xfrm>
            <a:off x="791679" y="2125461"/>
            <a:ext cx="10562121" cy="362219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85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6BB772-DE86-4E59-9629-BF4EEAE2E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Orvosi képfeldolgozás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33407E-7E3D-4CAA-AFC0-3C0BE2CAF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Content Placeholder 4" descr="Image result for neural network cancer">
            <a:hlinkClick r:id="rId2"/>
            <a:extLst>
              <a:ext uri="{FF2B5EF4-FFF2-40B4-BE49-F238E27FC236}">
                <a16:creationId xmlns:a16="http://schemas.microsoft.com/office/drawing/2014/main" id="{08321CA9-10E8-4E59-8F79-644666A226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0" r="-1" b="10441"/>
          <a:stretch/>
        </p:blipFill>
        <p:spPr bwMode="auto">
          <a:xfrm>
            <a:off x="820417" y="1908164"/>
            <a:ext cx="10533383" cy="356372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80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37AF6A1-CFBF-47D1-88AB-B739AF4F2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Játékokban: </a:t>
            </a:r>
            <a:r>
              <a:rPr lang="hu-HU" dirty="0" err="1"/>
              <a:t>DotA</a:t>
            </a:r>
            <a:r>
              <a:rPr lang="hu-HU" dirty="0"/>
              <a:t> 2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8922EC8-DE9F-4DBC-8419-EBFE66C09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2" descr="Image result for dota 2 neural network">
            <a:hlinkClick r:id="rId2"/>
            <a:extLst>
              <a:ext uri="{FF2B5EF4-FFF2-40B4-BE49-F238E27FC236}">
                <a16:creationId xmlns:a16="http://schemas.microsoft.com/office/drawing/2014/main" id="{39A09009-AA86-405A-8841-A7CA225E19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30625" r="46" b="8195"/>
          <a:stretch/>
        </p:blipFill>
        <p:spPr bwMode="auto">
          <a:xfrm>
            <a:off x="811213" y="1979942"/>
            <a:ext cx="10588625" cy="358232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653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56A6E2-42A3-4543-BC04-BC2AB05F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Folyamata</a:t>
            </a: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6925CEF2-82B5-4FBD-A2A4-C87CB137C4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470" y="1294493"/>
          <a:ext cx="12135530" cy="5244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DA4AB6C-67F5-41E5-B6FC-6D5D36AE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28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8861486-9842-447E-B7EA-D67B812C9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Játékokban: </a:t>
            </a:r>
            <a:r>
              <a:rPr lang="hu-HU" dirty="0" err="1"/>
              <a:t>StarCraft</a:t>
            </a:r>
            <a:r>
              <a:rPr lang="hu-HU" dirty="0"/>
              <a:t> 2 (</a:t>
            </a:r>
            <a:r>
              <a:rPr lang="hu-HU" dirty="0" err="1"/>
              <a:t>AlphaStar</a:t>
            </a:r>
            <a:r>
              <a:rPr lang="hu-HU" dirty="0"/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1B5E7A-D7A5-4800-986A-73604E02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70</a:t>
            </a:fld>
            <a:endParaRPr lang="en-US" dirty="0"/>
          </a:p>
        </p:txBody>
      </p:sp>
      <p:pic>
        <p:nvPicPr>
          <p:cNvPr id="5" name="Picture 2" descr="Image result for alphastar starcraft ai">
            <a:hlinkClick r:id="rId2"/>
            <a:extLst>
              <a:ext uri="{FF2B5EF4-FFF2-40B4-BE49-F238E27FC236}">
                <a16:creationId xmlns:a16="http://schemas.microsoft.com/office/drawing/2014/main" id="{BE620612-3780-4170-9E3E-F06A6DE36D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11786" r="46" b="16489"/>
          <a:stretch/>
        </p:blipFill>
        <p:spPr bwMode="auto">
          <a:xfrm>
            <a:off x="875279" y="1569280"/>
            <a:ext cx="10478521" cy="4396092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158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84BCFD-F2B3-44EF-8D2F-50B14C86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Önvezető járművek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FE4B233-477F-47CC-AC7A-26F7B124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2" descr="Image result for self driving car aimotive">
            <a:hlinkClick r:id="rId2"/>
            <a:extLst>
              <a:ext uri="{FF2B5EF4-FFF2-40B4-BE49-F238E27FC236}">
                <a16:creationId xmlns:a16="http://schemas.microsoft.com/office/drawing/2014/main" id="{6214B845-090B-455D-8723-7AA9E43BFB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2" r="-1" b="38089"/>
          <a:stretch/>
        </p:blipFill>
        <p:spPr bwMode="auto">
          <a:xfrm>
            <a:off x="811213" y="1981554"/>
            <a:ext cx="10588625" cy="357910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2190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>
            <a:normAutofit/>
          </a:bodyPr>
          <a:lstStyle/>
          <a:p>
            <a:r>
              <a:rPr lang="hu-HU"/>
              <a:t>Köszönjük </a:t>
            </a:r>
            <a:r>
              <a:rPr lang="hu-HU" dirty="0"/>
              <a:t>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F8AD42-1064-40CB-8A37-E964E989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Gépi tanulás folyamata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9F3DEF51-2914-4E3F-A205-A50ADD87A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5398" y="1317448"/>
            <a:ext cx="6581204" cy="5540552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B97426E-78ED-4464-A79B-FCB5E8A7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38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Statisztikai eljárások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tapasztalatainkat, felfedezéseinket általánosítani szeretnénk.</a:t>
            </a:r>
          </a:p>
          <a:p>
            <a:r>
              <a:rPr lang="hu-HU" dirty="0"/>
              <a:t>Fontos annak az eldöntése, hogy a megfigyelésünk nem csak a véletlen műve. Tudnunk kell, hogy a mintánkban tapasztalt sajátosságok valóban reprezentatívak-e a teljes sokaságra, vagy csak mintavételi hiba következményei.</a:t>
            </a:r>
          </a:p>
          <a:p>
            <a:r>
              <a:rPr lang="hu-HU" dirty="0"/>
              <a:t>Fontos az interpretálhatóság, a magyarázhatóság, a modellek megértése.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27024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14F066-4366-4B85-935A-7C5D6FE0786A}">
  <ds:schemaRefs>
    <ds:schemaRef ds:uri="740ca137-556d-4ba7-9f00-9f05a5f8f8b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9d5173b9-cce4-49bf-87fc-5ad4908b0cc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6312</TotalTime>
  <Words>2232</Words>
  <Application>Microsoft Macintosh PowerPoint</Application>
  <PresentationFormat>Widescreen</PresentationFormat>
  <Paragraphs>295</Paragraphs>
  <Slides>72</Slides>
  <Notes>13</Notes>
  <HiddenSlides>2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Segoe UI</vt:lpstr>
      <vt:lpstr>Segoe UI Semibold</vt:lpstr>
      <vt:lpstr>Titillium</vt:lpstr>
      <vt:lpstr>Thème Office</vt:lpstr>
      <vt:lpstr>Office Theme</vt:lpstr>
      <vt:lpstr>Gépi tanulás</vt:lpstr>
      <vt:lpstr>Gépi tanulás (Machine Learning)</vt:lpstr>
      <vt:lpstr>Felügyelt tanulás</vt:lpstr>
      <vt:lpstr>Nem felügyelt tanulás</vt:lpstr>
      <vt:lpstr>Megerősítéses tanulás</vt:lpstr>
      <vt:lpstr>Gépi tanulás vs Mély tanulás</vt:lpstr>
      <vt:lpstr>Folyamata</vt:lpstr>
      <vt:lpstr>Gépi tanulás folyamata</vt:lpstr>
      <vt:lpstr>Statisztikai eljárások</vt:lpstr>
      <vt:lpstr>Gépi tanulási eljárások</vt:lpstr>
      <vt:lpstr>A mesterséges neurális hálózatok is gépi tanulási megoldások</vt:lpstr>
      <vt:lpstr>MI vagy nem MI?</vt:lpstr>
      <vt:lpstr>MI technológiák</vt:lpstr>
      <vt:lpstr>MI technológai térkép</vt:lpstr>
      <vt:lpstr>PowerPoint Presentation</vt:lpstr>
      <vt:lpstr>Gépi tanulási algoritmusok térképe</vt:lpstr>
      <vt:lpstr>Egyéb érdekességek</vt:lpstr>
      <vt:lpstr>Gyakori tévhitek mesterséges Neurális Hálókról és Big Datáról</vt:lpstr>
      <vt:lpstr>Anscombe's quartet: mind a 4 adathalmaz hasonló, ha csak a gyakori statisztikai mérőszámaikat nézzük (átlag, szórás, stb.) </vt:lpstr>
      <vt:lpstr>Megfigyelt együttjárás nem egyenlő okozati összefüggéssel</vt:lpstr>
      <vt:lpstr>PowerPoint Presentation</vt:lpstr>
      <vt:lpstr>PowerPoint Presentation</vt:lpstr>
      <vt:lpstr>PowerPoint Presentation</vt:lpstr>
      <vt:lpstr>A Tour of Machine Learning Algorithms</vt:lpstr>
      <vt:lpstr>PowerPoint Presentation</vt:lpstr>
      <vt:lpstr>Mikor hasznos egy modell?</vt:lpstr>
      <vt:lpstr>PowerPoint Presentation</vt:lpstr>
      <vt:lpstr>PowerPoint Presentation</vt:lpstr>
      <vt:lpstr>PowerPoint Presentation</vt:lpstr>
      <vt:lpstr>Data Leakage megelőzése</vt:lpstr>
      <vt:lpstr>Mi befolyásolja a végeredményt?</vt:lpstr>
      <vt:lpstr>Gyorsan tanuló MI jól hangzik </vt:lpstr>
      <vt:lpstr>Sentdex: gépi tanulási modellek implementálása, lépésről lépésre</vt:lpstr>
      <vt:lpstr>Victor Lavrenko gépi tanulási lejátszási listái</vt:lpstr>
      <vt:lpstr>Adatbázisok építése</vt:lpstr>
      <vt:lpstr>Crowdsourcing</vt:lpstr>
      <vt:lpstr>Különös megoldások adatszerzésre</vt:lpstr>
      <vt:lpstr>Ingyenes adatbázisok</vt:lpstr>
      <vt:lpstr>Adatforrások</vt:lpstr>
      <vt:lpstr>Use Casek</vt:lpstr>
      <vt:lpstr>MI alkalmazási területei</vt:lpstr>
      <vt:lpstr>Venture Scanner MI innovációs kvadráns, 2019</vt:lpstr>
      <vt:lpstr>Venture Scanner MI szektor térkép, 2019</vt:lpstr>
      <vt:lpstr>ChatBot ökoszisztéma térkép, O’Reilly</vt:lpstr>
      <vt:lpstr>60+ Deep Learning Startup, CBInsights</vt:lpstr>
      <vt:lpstr>Bloomberg Machine Intelligence 3.0</vt:lpstr>
      <vt:lpstr>Ajánló rendszerek</vt:lpstr>
      <vt:lpstr>Ajánló rendszerek</vt:lpstr>
      <vt:lpstr>Ajánló rendszerek</vt:lpstr>
      <vt:lpstr>Ajánló rendszerek</vt:lpstr>
      <vt:lpstr>Természetesnyelv-feldolgozás</vt:lpstr>
      <vt:lpstr>Természetesnyelv-feldolgozás</vt:lpstr>
      <vt:lpstr>Természetesnyelv-feldolgozás elemei</vt:lpstr>
      <vt:lpstr>Képfeldolgozás</vt:lpstr>
      <vt:lpstr>Marketing</vt:lpstr>
      <vt:lpstr>Pénzügyi, banki, tőzsdei elemzések</vt:lpstr>
      <vt:lpstr>Egészségügy</vt:lpstr>
      <vt:lpstr>Élelmiszeripar</vt:lpstr>
      <vt:lpstr>Élelmiszeripari alkalmazási lehetőségek</vt:lpstr>
      <vt:lpstr>További példák</vt:lpstr>
      <vt:lpstr>Művészet: Style Transfer</vt:lpstr>
      <vt:lpstr>Arcgenerálás: Generative Adversarial Networks</vt:lpstr>
      <vt:lpstr>Képgenerálás: Image-to-Image Translation</vt:lpstr>
      <vt:lpstr>Szöveg generálása rekurrens hálókkal</vt:lpstr>
      <vt:lpstr>Gépi szöveg írás: Transfer-based language model</vt:lpstr>
      <vt:lpstr>Kotta generálás</vt:lpstr>
      <vt:lpstr>Arcdetektálás, arcfelismerés</vt:lpstr>
      <vt:lpstr>Orvosi képfeldolgozás</vt:lpstr>
      <vt:lpstr>Játékokban: DotA 2</vt:lpstr>
      <vt:lpstr>Játékokban: StarCraft 2 (AlphaStar)</vt:lpstr>
      <vt:lpstr>Önvezető járművek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423</cp:revision>
  <cp:lastPrinted>2018-02-08T09:25:59Z</cp:lastPrinted>
  <dcterms:created xsi:type="dcterms:W3CDTF">2018-02-01T14:05:08Z</dcterms:created>
  <dcterms:modified xsi:type="dcterms:W3CDTF">2020-07-05T20:10:43Z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